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sldIdLst>
    <p:sldId id="256" r:id="rId2"/>
    <p:sldId id="259" r:id="rId3"/>
    <p:sldId id="308" r:id="rId4"/>
    <p:sldId id="283" r:id="rId5"/>
    <p:sldId id="286" r:id="rId6"/>
    <p:sldId id="309" r:id="rId7"/>
    <p:sldId id="287" r:id="rId8"/>
    <p:sldId id="325" r:id="rId9"/>
    <p:sldId id="330" r:id="rId10"/>
    <p:sldId id="329" r:id="rId11"/>
    <p:sldId id="328" r:id="rId12"/>
    <p:sldId id="327" r:id="rId13"/>
    <p:sldId id="326" r:id="rId14"/>
    <p:sldId id="323" r:id="rId15"/>
    <p:sldId id="324" r:id="rId16"/>
    <p:sldId id="304" r:id="rId17"/>
    <p:sldId id="303" r:id="rId18"/>
    <p:sldId id="321" r:id="rId19"/>
    <p:sldId id="331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365C4F-791B-49A6-BDB6-696DF5379817}">
          <p14:sldIdLst>
            <p14:sldId id="256"/>
            <p14:sldId id="259"/>
            <p14:sldId id="308"/>
            <p14:sldId id="283"/>
            <p14:sldId id="286"/>
            <p14:sldId id="309"/>
            <p14:sldId id="287"/>
            <p14:sldId id="325"/>
            <p14:sldId id="330"/>
            <p14:sldId id="329"/>
            <p14:sldId id="328"/>
            <p14:sldId id="327"/>
            <p14:sldId id="326"/>
            <p14:sldId id="323"/>
            <p14:sldId id="324"/>
            <p14:sldId id="304"/>
            <p14:sldId id="303"/>
            <p14:sldId id="321"/>
            <p14:sldId id="3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76A0"/>
    <a:srgbClr val="4D74FF"/>
    <a:srgbClr val="EFFFFE"/>
    <a:srgbClr val="0D50AB"/>
    <a:srgbClr val="BFBFBF"/>
    <a:srgbClr val="085A9E"/>
    <a:srgbClr val="FFFFFF"/>
    <a:srgbClr val="060006"/>
    <a:srgbClr val="06589A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410" autoAdjust="0"/>
  </p:normalViewPr>
  <p:slideViewPr>
    <p:cSldViewPr snapToGrid="0">
      <p:cViewPr varScale="1">
        <p:scale>
          <a:sx n="97" d="100"/>
          <a:sy n="97" d="100"/>
        </p:scale>
        <p:origin x="10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643CC-0A1B-4A01-B9F9-F18655E20FC2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DE1CC-EE5B-4383-AF3D-49B6B69CF7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867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781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9565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2198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668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Settings des NER-Modells anpassen</a:t>
            </a:r>
            <a:r>
              <a:rPr lang="de-DE" altLang="de-DE" sz="1200" dirty="0">
                <a:solidFill>
                  <a:schemeClr val="tx1"/>
                </a:solidFill>
              </a:rPr>
              <a:t>,</a:t>
            </a:r>
            <a:br>
              <a:rPr lang="de-DE" altLang="de-DE" sz="1200" dirty="0">
                <a:solidFill>
                  <a:schemeClr val="tx1"/>
                </a:solidFill>
              </a:rPr>
            </a:b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um die Erkennung und Klassifizierung von Entitäten zu verbessern. </a:t>
            </a:r>
            <a:b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Dies kann das Hinzufügen, Entfernen oder Ändern von Entitätstypen umfassen.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657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16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975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621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670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793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725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5647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DE1CC-EE5B-4383-AF3D-49B6B69CF7B4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4544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94AC5-B640-8C0F-0B00-44C01C202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D71C2-19A3-6F53-AA16-57C7ECD513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3F1B4-2B65-8187-0058-C0BFA2A04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0E47D-1929-999A-996C-D9F5C61C1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3925D-05B6-5CAE-BAEC-64F2C4199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652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7292-AD56-4607-18A6-A64DD93AD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86D7E-5917-1B5E-2701-216583A8C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F75C4-647F-C0B5-34D6-6CD088566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2655E-D458-5F7E-EB1F-4CB363C7D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642AC-6759-D827-865B-273BAF051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BE63-52A5-4C82-BEEC-CA1A84674A4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36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9E620C-1150-76C4-F42E-DC50FD5F3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1D232-F882-CF6B-A2C5-712D406B2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4FFBA-1B88-66C5-7A58-970C94CBB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76E0F-A6FA-4143-74C7-0458AA242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E0534-15AE-06B2-1345-813719113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BE63-52A5-4C82-BEEC-CA1A84674A4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00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19853-2BA7-781E-4445-900171E5A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CA231C-9C41-0543-FBB0-6868ABA8C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FC6B53-E7C9-D1D5-E218-FC5CC21F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15B7A-858D-3175-4F51-96332DAD2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591E80D1-990D-3503-B5BF-B8A50648C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60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1E171-8B12-09E7-B4E2-F317BA6C5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D50A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C2A70-6668-7D1B-B00F-F932F5816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15A33-DDEA-0F07-6428-B2D2439DE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21ED5-4736-9953-956D-52D5FA8DB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0C8B2-BA2D-B340-B1A0-DCF02EED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174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2BC40-1752-94AD-679A-BA810EE0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A2832-B2B1-2B23-7D98-182AB63F9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B7AF2-95FD-ECC1-4D81-83295DE9B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7EE8F-4B1C-10DC-80DB-D977E40F9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9006A-06BF-59ED-4794-21BC6A55A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799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F9FAC-90AF-A97B-3877-6B562FAE1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B84CB-36B8-941E-CF1B-4768EC246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214B57-538C-ADBF-7819-62881D30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F1380-DF7F-D9A6-E613-2C3760B26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60BC0-D74F-51B8-4495-3D1593F5C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5F57E-DC6E-D5B1-4004-7AC4E8A4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BE63-52A5-4C82-BEEC-CA1A84674A4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00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6299B-8FD8-2E4B-B497-FB81BA8F5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9F7B6-8813-7510-D436-E605D858C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6ABD5-2012-B289-82B5-98F5500B2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AB3901-F362-3F7B-E97F-F743AD03E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70F066-B2CB-7E86-4D8D-126C521E37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13291A-A561-E66B-8D18-BDF6CBDCF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EF6B08-27B5-F784-36E9-8CD2CBED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F51D71-DA0D-8C57-7CA0-4C12FE6FA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BE63-52A5-4C82-BEEC-CA1A84674A4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969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0B0D0-3602-0A41-E499-BEF0B81BE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B4992E-7346-4B7C-7038-4278911A0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D20A6B-849D-048F-F961-D506FA714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E551C-B0E1-4FB8-7E99-3E07612AB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BE63-52A5-4C82-BEEC-CA1A84674A4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14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6C8456-CADF-C7B8-FC69-CB692E264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7E2C44-6F1F-4E8D-A865-99D028468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F5B47E-5C93-3EA4-3322-F44C21116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BE63-52A5-4C82-BEEC-CA1A84674A4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46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264A8-6AE7-6A14-2FC4-32156A3EF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083CE-FA1A-2391-FDF1-7EADDD62F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69136-8F85-2A70-F187-CD6C81C5C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50C5B-D9E3-9555-A190-CCEAE0246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80F81-AFF8-A7A5-6D89-B513B00C4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0CE5D-3701-1466-7AD8-6544F263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BE63-52A5-4C82-BEEC-CA1A84674A4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049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74027-20D4-6BFA-CE1A-851CD4953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A8863-09FB-A44F-55CB-698239573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74658-FA58-0D97-B1DC-D24011726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2528F-5E97-9E77-B663-B207F886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D7852-9AF0-184D-BB2C-1804BDAA7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90AF5-8EE4-8F2B-91C5-25BD9E8DB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BE63-52A5-4C82-BEEC-CA1A84674A4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53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CF2662-EFE9-CCE1-3487-F76075D4275A}"/>
              </a:ext>
            </a:extLst>
          </p:cNvPr>
          <p:cNvSpPr/>
          <p:nvPr userDrawn="1"/>
        </p:nvSpPr>
        <p:spPr>
          <a:xfrm>
            <a:off x="1" y="0"/>
            <a:ext cx="12192000" cy="478564"/>
          </a:xfrm>
          <a:prstGeom prst="rect">
            <a:avLst/>
          </a:prstGeom>
          <a:solidFill>
            <a:srgbClr val="4D74FF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CF0A77-A929-FA90-06D7-5DC7E5191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5058"/>
            <a:ext cx="10515600" cy="11356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9E150-4AF2-B87D-6AA6-491238F1D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70C46-D1E6-294C-8E7D-0270B5B0E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380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85A9E"/>
                </a:solidFill>
              </a:defRPr>
            </a:lvl1pPr>
          </a:lstStyle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B7297-9D80-4288-963E-43C50090B0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809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85A9E"/>
                </a:solidFill>
              </a:defRPr>
            </a:lvl1pPr>
          </a:lstStyle>
          <a:p>
            <a:r>
              <a:rPr lang="de-DE" dirty="0"/>
              <a:t>Dr. Ina Steinmetz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DE944-F150-969F-BB22-72C119228B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80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85A9E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40EEB6-EE66-251B-4A78-61BFA55C83E1}"/>
              </a:ext>
            </a:extLst>
          </p:cNvPr>
          <p:cNvSpPr txBox="1"/>
          <p:nvPr userDrawn="1"/>
        </p:nvSpPr>
        <p:spPr>
          <a:xfrm>
            <a:off x="838200" y="46161"/>
            <a:ext cx="101032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Extrahieren von Informationen aus semi-strukturiertem Text mit Hilfe von SpaCY</a:t>
            </a:r>
          </a:p>
        </p:txBody>
      </p:sp>
    </p:spTree>
    <p:extLst>
      <p:ext uri="{BB962C8B-B14F-4D97-AF65-F5344CB8AC3E}">
        <p14:creationId xmlns:p14="http://schemas.microsoft.com/office/powerpoint/2010/main" val="204554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5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6589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85A9E"/>
        </a:buClr>
        <a:buFont typeface="Wingdings" panose="05000000000000000000" pitchFamily="2" charset="2"/>
        <a:buChar char="§"/>
        <a:defRPr sz="2800" kern="1200">
          <a:solidFill>
            <a:srgbClr val="06000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85A9E"/>
        </a:buClr>
        <a:buFont typeface="Wingdings" panose="05000000000000000000" pitchFamily="2" charset="2"/>
        <a:buChar char="§"/>
        <a:defRPr sz="2400" kern="1200">
          <a:solidFill>
            <a:srgbClr val="06000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85A9E"/>
        </a:buClr>
        <a:buFont typeface="Wingdings" panose="05000000000000000000" pitchFamily="2" charset="2"/>
        <a:buChar char="§"/>
        <a:defRPr sz="2000" kern="1200">
          <a:solidFill>
            <a:srgbClr val="06000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85A9E"/>
        </a:buClr>
        <a:buFont typeface="Wingdings" panose="05000000000000000000" pitchFamily="2" charset="2"/>
        <a:buChar char="§"/>
        <a:defRPr sz="1800" kern="1200">
          <a:solidFill>
            <a:srgbClr val="06000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85A9E"/>
        </a:buClr>
        <a:buFont typeface="Wingdings" panose="05000000000000000000" pitchFamily="2" charset="2"/>
        <a:buChar char="§"/>
        <a:defRPr sz="1800" kern="1200">
          <a:solidFill>
            <a:srgbClr val="06000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nasteinmetz.de/attribute-extrac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25EA5-3303-E3E3-9D32-E9B436F1A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5380" y="1538650"/>
            <a:ext cx="953262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>
                <a:solidFill>
                  <a:schemeClr val="tx1"/>
                </a:solidFill>
              </a:rPr>
              <a:t>Extrahieren von Informationen aus semi-strukturiertem Text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mit Hilfe von SpaCY</a:t>
            </a: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A04924-B5B2-BD3B-1FE6-D9105FD9D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5380" y="4187100"/>
            <a:ext cx="9144000" cy="1132250"/>
          </a:xfrm>
        </p:spPr>
        <p:txBody>
          <a:bodyPr/>
          <a:lstStyle/>
          <a:p>
            <a:pPr algn="l"/>
            <a:r>
              <a:rPr lang="de-DE"/>
              <a:t>Dr. Ina Steinmetz</a:t>
            </a:r>
            <a:endParaRPr lang="de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FDCD58-622F-93E3-B4BE-268616790C98}"/>
              </a:ext>
            </a:extLst>
          </p:cNvPr>
          <p:cNvSpPr/>
          <p:nvPr/>
        </p:nvSpPr>
        <p:spPr>
          <a:xfrm>
            <a:off x="220337" y="0"/>
            <a:ext cx="8626208" cy="363557"/>
          </a:xfrm>
          <a:prstGeom prst="rect">
            <a:avLst/>
          </a:prstGeom>
          <a:solidFill>
            <a:srgbClr val="4D74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678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1CA5E-616E-CDFB-3541-A7A13C4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676" y="644851"/>
            <a:ext cx="2874484" cy="523105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Vorgehen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11EBA-C1E5-E877-49BF-CD13ACEB2C28}"/>
              </a:ext>
            </a:extLst>
          </p:cNvPr>
          <p:cNvSpPr txBox="1"/>
          <p:nvPr/>
        </p:nvSpPr>
        <p:spPr>
          <a:xfrm>
            <a:off x="947676" y="4508173"/>
            <a:ext cx="107333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dirty="0"/>
              <a:t>Zerlegen des Rohtextes in handhabbare Einheiten für die weitere Analyse, wie einzelne Wörter oder Satzzeichen.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69FEFDC-EA75-7CFD-EF70-C97ED4BC2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FC13E8A-E4CE-18C8-B3FD-97FFEA22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425E5E2-3EC2-C134-49AD-FFCCFCD3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2478FB-3DB1-96E3-38FD-C8CA32DB3130}"/>
              </a:ext>
            </a:extLst>
          </p:cNvPr>
          <p:cNvSpPr txBox="1"/>
          <p:nvPr/>
        </p:nvSpPr>
        <p:spPr>
          <a:xfrm>
            <a:off x="908522" y="3984953"/>
            <a:ext cx="112362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rgbClr val="0D50AB"/>
                </a:solidFill>
              </a:rPr>
              <a:t>Tokenizing (Tokenisierung)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F72D60-A180-7574-FC4A-C7A1B9F1A877}"/>
              </a:ext>
            </a:extLst>
          </p:cNvPr>
          <p:cNvSpPr/>
          <p:nvPr/>
        </p:nvSpPr>
        <p:spPr>
          <a:xfrm>
            <a:off x="0" y="2479769"/>
            <a:ext cx="12192000" cy="12060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A951D754-72B7-A600-81FC-5D54A9854646}"/>
              </a:ext>
            </a:extLst>
          </p:cNvPr>
          <p:cNvSpPr/>
          <p:nvPr/>
        </p:nvSpPr>
        <p:spPr>
          <a:xfrm>
            <a:off x="7362338" y="1401092"/>
            <a:ext cx="1721727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amed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ntity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ecognition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D0AFFAF-99D4-A31E-4A56-9F32837D2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19" y="1404849"/>
            <a:ext cx="838200" cy="838200"/>
          </a:xfrm>
          <a:prstGeom prst="rect">
            <a:avLst/>
          </a:prstGeom>
          <a:noFill/>
        </p:spPr>
      </p:pic>
      <p:sp>
        <p:nvSpPr>
          <p:cNvPr id="17" name="Arrow: Chevron 16">
            <a:extLst>
              <a:ext uri="{FF2B5EF4-FFF2-40B4-BE49-F238E27FC236}">
                <a16:creationId xmlns:a16="http://schemas.microsoft.com/office/drawing/2014/main" id="{73E28375-3A82-90EB-AF2A-EAB75C52831C}"/>
              </a:ext>
            </a:extLst>
          </p:cNvPr>
          <p:cNvSpPr/>
          <p:nvPr/>
        </p:nvSpPr>
        <p:spPr>
          <a:xfrm>
            <a:off x="965805" y="1399227"/>
            <a:ext cx="1933176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Preprocessing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5CE3C4C0-28C6-3316-EAC9-FDE4C44CB176}"/>
              </a:ext>
            </a:extLst>
          </p:cNvPr>
          <p:cNvSpPr/>
          <p:nvPr/>
        </p:nvSpPr>
        <p:spPr>
          <a:xfrm>
            <a:off x="2833571" y="1399226"/>
            <a:ext cx="1579428" cy="843823"/>
          </a:xfrm>
          <a:prstGeom prst="chevron">
            <a:avLst>
              <a:gd name="adj" fmla="val 25194"/>
            </a:avLst>
          </a:prstGeom>
          <a:solidFill>
            <a:srgbClr val="4D74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Tokenizing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A570D3-23DF-231B-EB1A-77ECD505348F}"/>
              </a:ext>
            </a:extLst>
          </p:cNvPr>
          <p:cNvSpPr txBox="1"/>
          <p:nvPr/>
        </p:nvSpPr>
        <p:spPr>
          <a:xfrm>
            <a:off x="881094" y="2652056"/>
            <a:ext cx="10605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4D74FF"/>
                </a:solidFill>
                <a:latin typeface="Consolas" panose="020B0609020204030204" pitchFamily="49" charset="0"/>
              </a:rPr>
              <a:t>['“', 'Introducing', 'the', 'Temperature', 'Sensor', 'Model', 'T1000', … , '”’] </a:t>
            </a:r>
          </a:p>
        </p:txBody>
      </p:sp>
      <p:sp>
        <p:nvSpPr>
          <p:cNvPr id="34" name="Arrow: Chevron 33">
            <a:extLst>
              <a:ext uri="{FF2B5EF4-FFF2-40B4-BE49-F238E27FC236}">
                <a16:creationId xmlns:a16="http://schemas.microsoft.com/office/drawing/2014/main" id="{4F08D6E3-FFF6-A5DD-7518-3C186BF6D15B}"/>
              </a:ext>
            </a:extLst>
          </p:cNvPr>
          <p:cNvSpPr/>
          <p:nvPr/>
        </p:nvSpPr>
        <p:spPr>
          <a:xfrm>
            <a:off x="9017164" y="1398334"/>
            <a:ext cx="2207274" cy="845606"/>
          </a:xfrm>
          <a:prstGeom prst="chevron">
            <a:avLst>
              <a:gd name="adj" fmla="val 25194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Applying Dependency Rules and Regex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658A4C44-DAA9-2370-B9BB-18DC8ACE3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4438" y="1404849"/>
            <a:ext cx="844541" cy="844541"/>
          </a:xfrm>
          <a:prstGeom prst="rect">
            <a:avLst/>
          </a:prstGeom>
        </p:spPr>
      </p:pic>
      <p:sp>
        <p:nvSpPr>
          <p:cNvPr id="7" name="Arrow: Chevron 6">
            <a:extLst>
              <a:ext uri="{FF2B5EF4-FFF2-40B4-BE49-F238E27FC236}">
                <a16:creationId xmlns:a16="http://schemas.microsoft.com/office/drawing/2014/main" id="{284375CD-B897-8586-5FA6-9BD6E471BC91}"/>
              </a:ext>
            </a:extLst>
          </p:cNvPr>
          <p:cNvSpPr/>
          <p:nvPr/>
        </p:nvSpPr>
        <p:spPr>
          <a:xfrm>
            <a:off x="4305788" y="1397442"/>
            <a:ext cx="1467131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POS-Tagging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94BF4A5D-B228-DF55-2B36-3E4B8BAA425D}"/>
              </a:ext>
            </a:extLst>
          </p:cNvPr>
          <p:cNvSpPr/>
          <p:nvPr/>
        </p:nvSpPr>
        <p:spPr>
          <a:xfrm>
            <a:off x="5673163" y="1395658"/>
            <a:ext cx="176041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Dependency Parsing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003989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1CA5E-616E-CDFB-3541-A7A13C4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676" y="644851"/>
            <a:ext cx="2874484" cy="523105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Vorgehen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11EBA-C1E5-E877-49BF-CD13ACEB2C28}"/>
              </a:ext>
            </a:extLst>
          </p:cNvPr>
          <p:cNvSpPr txBox="1"/>
          <p:nvPr/>
        </p:nvSpPr>
        <p:spPr>
          <a:xfrm>
            <a:off x="947676" y="4508173"/>
            <a:ext cx="107333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Zuordnung von Wörtern und Satzzeichen eines Textes zu Wortarten (Engl. </a:t>
            </a:r>
            <a:r>
              <a:rPr kumimoji="0" lang="de-DE" altLang="de-DE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part of speech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).</a:t>
            </a:r>
            <a:endParaRPr lang="de-DE" altLang="de-DE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Hierzu wird sowohl die Definition des Wortes als auch der Kontext berücksichtigt, </a:t>
            </a:r>
            <a:b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wie z.B. angrenzende Adjektive oder Nomen.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Alle Wortart-Tags stammen aus einem vordefinierten, sprachabhängigen </a:t>
            </a:r>
            <a:r>
              <a:rPr kumimoji="0" lang="de-DE" altLang="de-DE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Tagset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endParaRPr lang="de-DE" sz="2000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69FEFDC-EA75-7CFD-EF70-C97ED4BC2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FC13E8A-E4CE-18C8-B3FD-97FFEA22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425E5E2-3EC2-C134-49AD-FFCCFCD3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2478FB-3DB1-96E3-38FD-C8CA32DB3130}"/>
              </a:ext>
            </a:extLst>
          </p:cNvPr>
          <p:cNvSpPr txBox="1"/>
          <p:nvPr/>
        </p:nvSpPr>
        <p:spPr>
          <a:xfrm>
            <a:off x="908522" y="3984953"/>
            <a:ext cx="112362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rgbClr val="0D50AB"/>
                </a:solidFill>
              </a:rPr>
              <a:t>Part-of-speech Tagging, POS-Tagging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F72D60-A180-7574-FC4A-C7A1B9F1A877}"/>
              </a:ext>
            </a:extLst>
          </p:cNvPr>
          <p:cNvSpPr/>
          <p:nvPr/>
        </p:nvSpPr>
        <p:spPr>
          <a:xfrm>
            <a:off x="0" y="2479769"/>
            <a:ext cx="12192000" cy="12060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A951D754-72B7-A600-81FC-5D54A9854646}"/>
              </a:ext>
            </a:extLst>
          </p:cNvPr>
          <p:cNvSpPr/>
          <p:nvPr/>
        </p:nvSpPr>
        <p:spPr>
          <a:xfrm>
            <a:off x="7362338" y="1401092"/>
            <a:ext cx="1721727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amed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ntity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ecognition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D0AFFAF-99D4-A31E-4A56-9F32837D2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19" y="1404849"/>
            <a:ext cx="838200" cy="838200"/>
          </a:xfrm>
          <a:prstGeom prst="rect">
            <a:avLst/>
          </a:prstGeom>
          <a:noFill/>
        </p:spPr>
      </p:pic>
      <p:sp>
        <p:nvSpPr>
          <p:cNvPr id="17" name="Arrow: Chevron 16">
            <a:extLst>
              <a:ext uri="{FF2B5EF4-FFF2-40B4-BE49-F238E27FC236}">
                <a16:creationId xmlns:a16="http://schemas.microsoft.com/office/drawing/2014/main" id="{73E28375-3A82-90EB-AF2A-EAB75C52831C}"/>
              </a:ext>
            </a:extLst>
          </p:cNvPr>
          <p:cNvSpPr/>
          <p:nvPr/>
        </p:nvSpPr>
        <p:spPr>
          <a:xfrm>
            <a:off x="965805" y="1399227"/>
            <a:ext cx="1933176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Preprocessing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5CE3C4C0-28C6-3316-EAC9-FDE4C44CB176}"/>
              </a:ext>
            </a:extLst>
          </p:cNvPr>
          <p:cNvSpPr/>
          <p:nvPr/>
        </p:nvSpPr>
        <p:spPr>
          <a:xfrm>
            <a:off x="2833571" y="1399226"/>
            <a:ext cx="157942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Tokenizing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A570D3-23DF-231B-EB1A-77ECD505348F}"/>
              </a:ext>
            </a:extLst>
          </p:cNvPr>
          <p:cNvSpPr txBox="1"/>
          <p:nvPr/>
        </p:nvSpPr>
        <p:spPr>
          <a:xfrm>
            <a:off x="881094" y="2652056"/>
            <a:ext cx="106051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4D74FF"/>
                </a:solidFill>
                <a:latin typeface="Consolas" panose="020B0609020204030204" pitchFamily="49" charset="0"/>
              </a:rPr>
              <a:t>['“', 'Introducing', 'the', 'Temperature', 'Sensor', 'Model', 'T1000', … , '”’] </a:t>
            </a:r>
          </a:p>
          <a:p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PUNCT	   VERB 	 DET       NOUN        PROPN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PROPN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PROPN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   PUNCT</a:t>
            </a:r>
          </a:p>
        </p:txBody>
      </p:sp>
      <p:sp>
        <p:nvSpPr>
          <p:cNvPr id="34" name="Arrow: Chevron 33">
            <a:extLst>
              <a:ext uri="{FF2B5EF4-FFF2-40B4-BE49-F238E27FC236}">
                <a16:creationId xmlns:a16="http://schemas.microsoft.com/office/drawing/2014/main" id="{4F08D6E3-FFF6-A5DD-7518-3C186BF6D15B}"/>
              </a:ext>
            </a:extLst>
          </p:cNvPr>
          <p:cNvSpPr/>
          <p:nvPr/>
        </p:nvSpPr>
        <p:spPr>
          <a:xfrm>
            <a:off x="9017164" y="1398334"/>
            <a:ext cx="2207274" cy="845606"/>
          </a:xfrm>
          <a:prstGeom prst="chevron">
            <a:avLst>
              <a:gd name="adj" fmla="val 25194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Applying Dependency Rules and Regex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658A4C44-DAA9-2370-B9BB-18DC8ACE3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4438" y="1404849"/>
            <a:ext cx="844541" cy="844541"/>
          </a:xfrm>
          <a:prstGeom prst="rect">
            <a:avLst/>
          </a:prstGeom>
        </p:spPr>
      </p:pic>
      <p:sp>
        <p:nvSpPr>
          <p:cNvPr id="7" name="Arrow: Chevron 6">
            <a:extLst>
              <a:ext uri="{FF2B5EF4-FFF2-40B4-BE49-F238E27FC236}">
                <a16:creationId xmlns:a16="http://schemas.microsoft.com/office/drawing/2014/main" id="{284375CD-B897-8586-5FA6-9BD6E471BC91}"/>
              </a:ext>
            </a:extLst>
          </p:cNvPr>
          <p:cNvSpPr/>
          <p:nvPr/>
        </p:nvSpPr>
        <p:spPr>
          <a:xfrm>
            <a:off x="4305788" y="1397442"/>
            <a:ext cx="1467131" cy="843823"/>
          </a:xfrm>
          <a:prstGeom prst="chevron">
            <a:avLst>
              <a:gd name="adj" fmla="val 25194"/>
            </a:avLst>
          </a:prstGeom>
          <a:solidFill>
            <a:srgbClr val="4D74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POS-Tagging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94BF4A5D-B228-DF55-2B36-3E4B8BAA425D}"/>
              </a:ext>
            </a:extLst>
          </p:cNvPr>
          <p:cNvSpPr/>
          <p:nvPr/>
        </p:nvSpPr>
        <p:spPr>
          <a:xfrm>
            <a:off x="5673163" y="1395658"/>
            <a:ext cx="176041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Dependency Parsing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256342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1CA5E-616E-CDFB-3541-A7A13C4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676" y="644851"/>
            <a:ext cx="2874484" cy="523105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Vorgehen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11EBA-C1E5-E877-49BF-CD13ACEB2C28}"/>
              </a:ext>
            </a:extLst>
          </p:cNvPr>
          <p:cNvSpPr txBox="1"/>
          <p:nvPr/>
        </p:nvSpPr>
        <p:spPr>
          <a:xfrm>
            <a:off x="947676" y="4508173"/>
            <a:ext cx="107333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dirty="0"/>
              <a:t>Durch die Analyse grammatischer Strukturen werden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die Abhängigkeitsbeziehungen zwischen den Tokens identifiziert, um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die Satzstruktur zu erkennen und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das Verstehen von Sätzen zu ermöglichen. 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69FEFDC-EA75-7CFD-EF70-C97ED4BC2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FC13E8A-E4CE-18C8-B3FD-97FFEA22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425E5E2-3EC2-C134-49AD-FFCCFCD3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2478FB-3DB1-96E3-38FD-C8CA32DB3130}"/>
              </a:ext>
            </a:extLst>
          </p:cNvPr>
          <p:cNvSpPr txBox="1"/>
          <p:nvPr/>
        </p:nvSpPr>
        <p:spPr>
          <a:xfrm>
            <a:off x="908522" y="3984953"/>
            <a:ext cx="112362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rgbClr val="0D50AB"/>
                </a:solidFill>
              </a:rPr>
              <a:t>Dependency Parsing (Abhängigkeitsanalyse)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F72D60-A180-7574-FC4A-C7A1B9F1A877}"/>
              </a:ext>
            </a:extLst>
          </p:cNvPr>
          <p:cNvSpPr/>
          <p:nvPr/>
        </p:nvSpPr>
        <p:spPr>
          <a:xfrm>
            <a:off x="0" y="2479769"/>
            <a:ext cx="12192000" cy="12060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A951D754-72B7-A600-81FC-5D54A9854646}"/>
              </a:ext>
            </a:extLst>
          </p:cNvPr>
          <p:cNvSpPr/>
          <p:nvPr/>
        </p:nvSpPr>
        <p:spPr>
          <a:xfrm>
            <a:off x="7362338" y="1401092"/>
            <a:ext cx="1721727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amed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ntity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ecognition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D0AFFAF-99D4-A31E-4A56-9F32837D2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19" y="1404849"/>
            <a:ext cx="838200" cy="838200"/>
          </a:xfrm>
          <a:prstGeom prst="rect">
            <a:avLst/>
          </a:prstGeom>
          <a:noFill/>
        </p:spPr>
      </p:pic>
      <p:sp>
        <p:nvSpPr>
          <p:cNvPr id="17" name="Arrow: Chevron 16">
            <a:extLst>
              <a:ext uri="{FF2B5EF4-FFF2-40B4-BE49-F238E27FC236}">
                <a16:creationId xmlns:a16="http://schemas.microsoft.com/office/drawing/2014/main" id="{73E28375-3A82-90EB-AF2A-EAB75C52831C}"/>
              </a:ext>
            </a:extLst>
          </p:cNvPr>
          <p:cNvSpPr/>
          <p:nvPr/>
        </p:nvSpPr>
        <p:spPr>
          <a:xfrm>
            <a:off x="965805" y="1399227"/>
            <a:ext cx="1933176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Preprocessing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5CE3C4C0-28C6-3316-EAC9-FDE4C44CB176}"/>
              </a:ext>
            </a:extLst>
          </p:cNvPr>
          <p:cNvSpPr/>
          <p:nvPr/>
        </p:nvSpPr>
        <p:spPr>
          <a:xfrm>
            <a:off x="2833571" y="1399226"/>
            <a:ext cx="157942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Tokenizing</a:t>
            </a:r>
          </a:p>
        </p:txBody>
      </p:sp>
      <p:sp>
        <p:nvSpPr>
          <p:cNvPr id="19" name="Arrow: Chevron 18">
            <a:extLst>
              <a:ext uri="{FF2B5EF4-FFF2-40B4-BE49-F238E27FC236}">
                <a16:creationId xmlns:a16="http://schemas.microsoft.com/office/drawing/2014/main" id="{98CDBEAC-5504-07D4-2FD9-85601B787245}"/>
              </a:ext>
            </a:extLst>
          </p:cNvPr>
          <p:cNvSpPr/>
          <p:nvPr/>
        </p:nvSpPr>
        <p:spPr>
          <a:xfrm>
            <a:off x="4344376" y="1399226"/>
            <a:ext cx="140025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POS-Tagging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DB6D9EC9-DCE4-AF4A-4C82-0189ACB44E84}"/>
              </a:ext>
            </a:extLst>
          </p:cNvPr>
          <p:cNvSpPr/>
          <p:nvPr/>
        </p:nvSpPr>
        <p:spPr>
          <a:xfrm>
            <a:off x="5674168" y="1401092"/>
            <a:ext cx="1760418" cy="843823"/>
          </a:xfrm>
          <a:prstGeom prst="chevron">
            <a:avLst>
              <a:gd name="adj" fmla="val 25194"/>
            </a:avLst>
          </a:prstGeom>
          <a:solidFill>
            <a:srgbClr val="4D74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Dependency Parsing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A570D3-23DF-231B-EB1A-77ECD505348F}"/>
              </a:ext>
            </a:extLst>
          </p:cNvPr>
          <p:cNvSpPr txBox="1"/>
          <p:nvPr/>
        </p:nvSpPr>
        <p:spPr>
          <a:xfrm>
            <a:off x="881094" y="2652056"/>
            <a:ext cx="106051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4D74FF"/>
                </a:solidFill>
                <a:latin typeface="Consolas" panose="020B0609020204030204" pitchFamily="49" charset="0"/>
              </a:rPr>
              <a:t>['“', 'Introducing', 'the', 'Temperature', 'Sensor', 'Model', 'T1000', … , '”’] </a:t>
            </a:r>
          </a:p>
          <a:p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PUNCT	   VERB 	 DET       NOUN        PROPN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PROPN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PROPN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   PUNCT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029D372-3750-90FF-A825-5EF51035C7CA}"/>
              </a:ext>
            </a:extLst>
          </p:cNvPr>
          <p:cNvSpPr txBox="1"/>
          <p:nvPr/>
        </p:nvSpPr>
        <p:spPr>
          <a:xfrm>
            <a:off x="881094" y="3192950"/>
            <a:ext cx="106051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punct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	   prep         det     compound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compound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compound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nummod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punct</a:t>
            </a:r>
            <a:endParaRPr lang="de-DE" dirty="0">
              <a:solidFill>
                <a:srgbClr val="4D74FF"/>
              </a:solidFill>
            </a:endParaRPr>
          </a:p>
        </p:txBody>
      </p:sp>
      <p:sp>
        <p:nvSpPr>
          <p:cNvPr id="34" name="Arrow: Chevron 33">
            <a:extLst>
              <a:ext uri="{FF2B5EF4-FFF2-40B4-BE49-F238E27FC236}">
                <a16:creationId xmlns:a16="http://schemas.microsoft.com/office/drawing/2014/main" id="{4F08D6E3-FFF6-A5DD-7518-3C186BF6D15B}"/>
              </a:ext>
            </a:extLst>
          </p:cNvPr>
          <p:cNvSpPr/>
          <p:nvPr/>
        </p:nvSpPr>
        <p:spPr>
          <a:xfrm>
            <a:off x="9017164" y="1398334"/>
            <a:ext cx="2207274" cy="845606"/>
          </a:xfrm>
          <a:prstGeom prst="chevron">
            <a:avLst>
              <a:gd name="adj" fmla="val 25194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Applying Dependency Rules and Regex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658A4C44-DAA9-2370-B9BB-18DC8ACE3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4438" y="1404849"/>
            <a:ext cx="844541" cy="84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143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1CA5E-616E-CDFB-3541-A7A13C4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676" y="644851"/>
            <a:ext cx="2874484" cy="523105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Vorgehen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11EBA-C1E5-E877-49BF-CD13ACEB2C28}"/>
              </a:ext>
            </a:extLst>
          </p:cNvPr>
          <p:cNvSpPr txBox="1"/>
          <p:nvPr/>
        </p:nvSpPr>
        <p:spPr>
          <a:xfrm>
            <a:off x="947676" y="4508173"/>
            <a:ext cx="1073332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dirty="0"/>
              <a:t>Benannte Entitäten sind reale Objekte, die eindeutige Identifikatoren wie Namen haben, z.B. Personen, Orte, Datumsangaben oder Produkte. Um diese zu erkennen, werden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Textsegmente mit potentiellen Entitäten mittels linguistischer Regeln oder maschineller Lernmodelle identifiziert und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die identifizierten Entitäten vordefinierten Kategorien zugeordnet.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69FEFDC-EA75-7CFD-EF70-C97ED4BC2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FC13E8A-E4CE-18C8-B3FD-97FFEA22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425E5E2-3EC2-C134-49AD-FFCCFCD3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2478FB-3DB1-96E3-38FD-C8CA32DB3130}"/>
              </a:ext>
            </a:extLst>
          </p:cNvPr>
          <p:cNvSpPr txBox="1"/>
          <p:nvPr/>
        </p:nvSpPr>
        <p:spPr>
          <a:xfrm>
            <a:off x="908522" y="3984953"/>
            <a:ext cx="112362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rgbClr val="0D50AB"/>
                </a:solidFill>
              </a:rPr>
              <a:t>Named Entity Recognition (Erkennung und Klassifizierung von Entitäten)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F72D60-A180-7574-FC4A-C7A1B9F1A877}"/>
              </a:ext>
            </a:extLst>
          </p:cNvPr>
          <p:cNvSpPr/>
          <p:nvPr/>
        </p:nvSpPr>
        <p:spPr>
          <a:xfrm>
            <a:off x="0" y="2479769"/>
            <a:ext cx="12192000" cy="12060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A951D754-72B7-A600-81FC-5D54A9854646}"/>
              </a:ext>
            </a:extLst>
          </p:cNvPr>
          <p:cNvSpPr/>
          <p:nvPr/>
        </p:nvSpPr>
        <p:spPr>
          <a:xfrm>
            <a:off x="7362338" y="1401092"/>
            <a:ext cx="1721727" cy="843823"/>
          </a:xfrm>
          <a:prstGeom prst="chevron">
            <a:avLst>
              <a:gd name="adj" fmla="val 25194"/>
            </a:avLst>
          </a:prstGeom>
          <a:solidFill>
            <a:srgbClr val="4D74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amed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ntity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ecognition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D0AFFAF-99D4-A31E-4A56-9F32837D2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19" y="1404849"/>
            <a:ext cx="838200" cy="838200"/>
          </a:xfrm>
          <a:prstGeom prst="rect">
            <a:avLst/>
          </a:prstGeom>
          <a:noFill/>
        </p:spPr>
      </p:pic>
      <p:sp>
        <p:nvSpPr>
          <p:cNvPr id="17" name="Arrow: Chevron 16">
            <a:extLst>
              <a:ext uri="{FF2B5EF4-FFF2-40B4-BE49-F238E27FC236}">
                <a16:creationId xmlns:a16="http://schemas.microsoft.com/office/drawing/2014/main" id="{73E28375-3A82-90EB-AF2A-EAB75C52831C}"/>
              </a:ext>
            </a:extLst>
          </p:cNvPr>
          <p:cNvSpPr/>
          <p:nvPr/>
        </p:nvSpPr>
        <p:spPr>
          <a:xfrm>
            <a:off x="965805" y="1399227"/>
            <a:ext cx="1933176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Preprocessing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5CE3C4C0-28C6-3316-EAC9-FDE4C44CB176}"/>
              </a:ext>
            </a:extLst>
          </p:cNvPr>
          <p:cNvSpPr/>
          <p:nvPr/>
        </p:nvSpPr>
        <p:spPr>
          <a:xfrm>
            <a:off x="2833571" y="1399226"/>
            <a:ext cx="157942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Tokenizing</a:t>
            </a:r>
          </a:p>
        </p:txBody>
      </p:sp>
      <p:sp>
        <p:nvSpPr>
          <p:cNvPr id="19" name="Arrow: Chevron 18">
            <a:extLst>
              <a:ext uri="{FF2B5EF4-FFF2-40B4-BE49-F238E27FC236}">
                <a16:creationId xmlns:a16="http://schemas.microsoft.com/office/drawing/2014/main" id="{98CDBEAC-5504-07D4-2FD9-85601B787245}"/>
              </a:ext>
            </a:extLst>
          </p:cNvPr>
          <p:cNvSpPr/>
          <p:nvPr/>
        </p:nvSpPr>
        <p:spPr>
          <a:xfrm>
            <a:off x="4344376" y="1399226"/>
            <a:ext cx="140025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POS-Tagging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DB6D9EC9-DCE4-AF4A-4C82-0189ACB44E84}"/>
              </a:ext>
            </a:extLst>
          </p:cNvPr>
          <p:cNvSpPr/>
          <p:nvPr/>
        </p:nvSpPr>
        <p:spPr>
          <a:xfrm>
            <a:off x="5674168" y="1401092"/>
            <a:ext cx="176041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Dependency Parsing</a:t>
            </a:r>
            <a:endParaRPr lang="de-DE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A570D3-23DF-231B-EB1A-77ECD505348F}"/>
              </a:ext>
            </a:extLst>
          </p:cNvPr>
          <p:cNvSpPr txBox="1"/>
          <p:nvPr/>
        </p:nvSpPr>
        <p:spPr>
          <a:xfrm>
            <a:off x="881094" y="2652056"/>
            <a:ext cx="106051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4D74FF"/>
                </a:solidFill>
                <a:latin typeface="Consolas" panose="020B0609020204030204" pitchFamily="49" charset="0"/>
              </a:rPr>
              <a:t>['“', 'Introducing', </a:t>
            </a:r>
            <a:r>
              <a:rPr lang="en-US" sz="1800" dirty="0">
                <a:solidFill>
                  <a:srgbClr val="4D74FF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'the', 'Temperature', 'Sensor', 'Model'; 'T1000', </a:t>
            </a:r>
            <a:r>
              <a:rPr lang="en-US" sz="1800" dirty="0">
                <a:solidFill>
                  <a:srgbClr val="4D74FF"/>
                </a:solidFill>
                <a:latin typeface="Consolas" panose="020B0609020204030204" pitchFamily="49" charset="0"/>
              </a:rPr>
              <a:t>… , '”’] </a:t>
            </a:r>
          </a:p>
          <a:p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PUNCT	   VERB 	 DET       NOUN        PROPN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PROPN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PROPN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   PUNCT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029D372-3750-90FF-A825-5EF51035C7CA}"/>
              </a:ext>
            </a:extLst>
          </p:cNvPr>
          <p:cNvSpPr txBox="1"/>
          <p:nvPr/>
        </p:nvSpPr>
        <p:spPr>
          <a:xfrm>
            <a:off x="881094" y="3192950"/>
            <a:ext cx="106051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punct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	   prep         det     compound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compound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compound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nummod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punct</a:t>
            </a:r>
            <a:endParaRPr lang="de-DE" dirty="0">
              <a:solidFill>
                <a:srgbClr val="4D74FF"/>
              </a:solidFill>
            </a:endParaRPr>
          </a:p>
        </p:txBody>
      </p:sp>
      <p:sp>
        <p:nvSpPr>
          <p:cNvPr id="34" name="Arrow: Chevron 33">
            <a:extLst>
              <a:ext uri="{FF2B5EF4-FFF2-40B4-BE49-F238E27FC236}">
                <a16:creationId xmlns:a16="http://schemas.microsoft.com/office/drawing/2014/main" id="{4F08D6E3-FFF6-A5DD-7518-3C186BF6D15B}"/>
              </a:ext>
            </a:extLst>
          </p:cNvPr>
          <p:cNvSpPr/>
          <p:nvPr/>
        </p:nvSpPr>
        <p:spPr>
          <a:xfrm>
            <a:off x="9017164" y="1398334"/>
            <a:ext cx="2207274" cy="845606"/>
          </a:xfrm>
          <a:prstGeom prst="chevron">
            <a:avLst>
              <a:gd name="adj" fmla="val 25194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Applying Dependency Rules and Regex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658A4C44-DAA9-2370-B9BB-18DC8ACE3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4438" y="1404849"/>
            <a:ext cx="844541" cy="84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28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1CA5E-616E-CDFB-3541-A7A13C4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676" y="644851"/>
            <a:ext cx="2874484" cy="523105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Vorgehen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11EBA-C1E5-E877-49BF-CD13ACEB2C28}"/>
              </a:ext>
            </a:extLst>
          </p:cNvPr>
          <p:cNvSpPr txBox="1"/>
          <p:nvPr/>
        </p:nvSpPr>
        <p:spPr>
          <a:xfrm>
            <a:off x="947676" y="4508173"/>
            <a:ext cx="1073332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dirty="0"/>
              <a:t>Um die Klassifikation zu verbessern, werden Tokensequenzen auf der Basis ihrer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textuellen Informationen,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linguistischen Annotationen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und ihrem Kontext analysiert </a:t>
            </a:r>
          </a:p>
          <a:p>
            <a:r>
              <a:rPr lang="de-DE" sz="2000" dirty="0"/>
              <a:t>und spezifische Regeln für Abhängigkeiten und Muster angewendet.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69FEFDC-EA75-7CFD-EF70-C97ED4BC2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FC13E8A-E4CE-18C8-B3FD-97FFEA22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425E5E2-3EC2-C134-49AD-FFCCFCD3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2478FB-3DB1-96E3-38FD-C8CA32DB3130}"/>
              </a:ext>
            </a:extLst>
          </p:cNvPr>
          <p:cNvSpPr txBox="1"/>
          <p:nvPr/>
        </p:nvSpPr>
        <p:spPr>
          <a:xfrm>
            <a:off x="908522" y="3984953"/>
            <a:ext cx="112362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rgbClr val="0D50AB"/>
                </a:solidFill>
              </a:rPr>
              <a:t>Anwenden von Abhängigkeitsregeln und regulären Ausdrücken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F72D60-A180-7574-FC4A-C7A1B9F1A877}"/>
              </a:ext>
            </a:extLst>
          </p:cNvPr>
          <p:cNvSpPr/>
          <p:nvPr/>
        </p:nvSpPr>
        <p:spPr>
          <a:xfrm>
            <a:off x="0" y="2479769"/>
            <a:ext cx="12192000" cy="12060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A951D754-72B7-A600-81FC-5D54A9854646}"/>
              </a:ext>
            </a:extLst>
          </p:cNvPr>
          <p:cNvSpPr/>
          <p:nvPr/>
        </p:nvSpPr>
        <p:spPr>
          <a:xfrm>
            <a:off x="7362338" y="1401092"/>
            <a:ext cx="1721727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amed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ntity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ecognition</a:t>
            </a:r>
            <a:endParaRPr lang="de-DE" sz="16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D0AFFAF-99D4-A31E-4A56-9F32837D2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19" y="1404849"/>
            <a:ext cx="838200" cy="838200"/>
          </a:xfrm>
          <a:prstGeom prst="rect">
            <a:avLst/>
          </a:prstGeom>
          <a:noFill/>
        </p:spPr>
      </p:pic>
      <p:sp>
        <p:nvSpPr>
          <p:cNvPr id="17" name="Arrow: Chevron 16">
            <a:extLst>
              <a:ext uri="{FF2B5EF4-FFF2-40B4-BE49-F238E27FC236}">
                <a16:creationId xmlns:a16="http://schemas.microsoft.com/office/drawing/2014/main" id="{73E28375-3A82-90EB-AF2A-EAB75C52831C}"/>
              </a:ext>
            </a:extLst>
          </p:cNvPr>
          <p:cNvSpPr/>
          <p:nvPr/>
        </p:nvSpPr>
        <p:spPr>
          <a:xfrm>
            <a:off x="965805" y="1399227"/>
            <a:ext cx="1933176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Preprocessing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5CE3C4C0-28C6-3316-EAC9-FDE4C44CB176}"/>
              </a:ext>
            </a:extLst>
          </p:cNvPr>
          <p:cNvSpPr/>
          <p:nvPr/>
        </p:nvSpPr>
        <p:spPr>
          <a:xfrm>
            <a:off x="2833571" y="1399226"/>
            <a:ext cx="157942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Tokenizing</a:t>
            </a:r>
          </a:p>
        </p:txBody>
      </p:sp>
      <p:sp>
        <p:nvSpPr>
          <p:cNvPr id="19" name="Arrow: Chevron 18">
            <a:extLst>
              <a:ext uri="{FF2B5EF4-FFF2-40B4-BE49-F238E27FC236}">
                <a16:creationId xmlns:a16="http://schemas.microsoft.com/office/drawing/2014/main" id="{98CDBEAC-5504-07D4-2FD9-85601B787245}"/>
              </a:ext>
            </a:extLst>
          </p:cNvPr>
          <p:cNvSpPr/>
          <p:nvPr/>
        </p:nvSpPr>
        <p:spPr>
          <a:xfrm>
            <a:off x="4344376" y="1399226"/>
            <a:ext cx="140025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POS-Tagging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DB6D9EC9-DCE4-AF4A-4C82-0189ACB44E84}"/>
              </a:ext>
            </a:extLst>
          </p:cNvPr>
          <p:cNvSpPr/>
          <p:nvPr/>
        </p:nvSpPr>
        <p:spPr>
          <a:xfrm>
            <a:off x="5674168" y="1401092"/>
            <a:ext cx="176041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Dependency Parsing</a:t>
            </a:r>
            <a:endParaRPr lang="de-DE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A570D3-23DF-231B-EB1A-77ECD505348F}"/>
              </a:ext>
            </a:extLst>
          </p:cNvPr>
          <p:cNvSpPr txBox="1"/>
          <p:nvPr/>
        </p:nvSpPr>
        <p:spPr>
          <a:xfrm>
            <a:off x="881094" y="2652056"/>
            <a:ext cx="106051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4D74FF"/>
                </a:solidFill>
                <a:latin typeface="Consolas" panose="020B0609020204030204" pitchFamily="49" charset="0"/>
              </a:rPr>
              <a:t>['“', 'Introducing', 'the', </a:t>
            </a:r>
            <a:r>
              <a:rPr lang="en-US" sz="1800" dirty="0">
                <a:solidFill>
                  <a:srgbClr val="4D74FF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'Temperature', 'Sensor', 'Model', 'T1000', </a:t>
            </a:r>
            <a:r>
              <a:rPr lang="en-US" sz="1800" dirty="0">
                <a:solidFill>
                  <a:srgbClr val="4D74FF"/>
                </a:solidFill>
                <a:latin typeface="Consolas" panose="020B0609020204030204" pitchFamily="49" charset="0"/>
              </a:rPr>
              <a:t>… , '”’] </a:t>
            </a:r>
          </a:p>
          <a:p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PUNCT	   VERB 	 DET       NOUN        PROPN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PROPN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PROPN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   PUNCT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029D372-3750-90FF-A825-5EF51035C7CA}"/>
              </a:ext>
            </a:extLst>
          </p:cNvPr>
          <p:cNvSpPr txBox="1"/>
          <p:nvPr/>
        </p:nvSpPr>
        <p:spPr>
          <a:xfrm>
            <a:off x="881094" y="3192950"/>
            <a:ext cx="106051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punct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	   prep         det     compound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compound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compound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nummod</a:t>
            </a:r>
            <a:r>
              <a:rPr lang="en-US" dirty="0">
                <a:solidFill>
                  <a:srgbClr val="4D74FF"/>
                </a:solidFill>
                <a:latin typeface="Consolas" panose="020B0609020204030204" pitchFamily="49" charset="0"/>
              </a:rPr>
              <a:t>     </a:t>
            </a:r>
            <a:r>
              <a:rPr lang="en-US" dirty="0" err="1">
                <a:solidFill>
                  <a:srgbClr val="4D74FF"/>
                </a:solidFill>
                <a:latin typeface="Consolas" panose="020B0609020204030204" pitchFamily="49" charset="0"/>
              </a:rPr>
              <a:t>punct</a:t>
            </a:r>
            <a:endParaRPr lang="de-DE" dirty="0">
              <a:solidFill>
                <a:srgbClr val="4D74FF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A1C1870-0F9D-CE04-57B7-3A6DD13EBE28}"/>
              </a:ext>
            </a:extLst>
          </p:cNvPr>
          <p:cNvCxnSpPr>
            <a:cxnSpLocks/>
          </p:cNvCxnSpPr>
          <p:nvPr/>
        </p:nvCxnSpPr>
        <p:spPr>
          <a:xfrm>
            <a:off x="3755578" y="2662523"/>
            <a:ext cx="560275" cy="83135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975C9C0-38F1-4C97-F506-F28884120E41}"/>
              </a:ext>
            </a:extLst>
          </p:cNvPr>
          <p:cNvCxnSpPr>
            <a:cxnSpLocks/>
          </p:cNvCxnSpPr>
          <p:nvPr/>
        </p:nvCxnSpPr>
        <p:spPr>
          <a:xfrm flipH="1">
            <a:off x="3755578" y="2647106"/>
            <a:ext cx="490406" cy="8467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Arrow: Chevron 33">
            <a:extLst>
              <a:ext uri="{FF2B5EF4-FFF2-40B4-BE49-F238E27FC236}">
                <a16:creationId xmlns:a16="http://schemas.microsoft.com/office/drawing/2014/main" id="{4F08D6E3-FFF6-A5DD-7518-3C186BF6D15B}"/>
              </a:ext>
            </a:extLst>
          </p:cNvPr>
          <p:cNvSpPr/>
          <p:nvPr/>
        </p:nvSpPr>
        <p:spPr>
          <a:xfrm>
            <a:off x="9017164" y="1398334"/>
            <a:ext cx="2207274" cy="845606"/>
          </a:xfrm>
          <a:prstGeom prst="chevron">
            <a:avLst>
              <a:gd name="adj" fmla="val 25194"/>
            </a:avLst>
          </a:prstGeom>
          <a:solidFill>
            <a:srgbClr val="4D74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Applying Dependency Rules and Regex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658A4C44-DAA9-2370-B9BB-18DC8ACE3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4438" y="1404849"/>
            <a:ext cx="844541" cy="84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171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439F7D6-2725-97EB-0ECB-018ED314DF8E}"/>
              </a:ext>
            </a:extLst>
          </p:cNvPr>
          <p:cNvSpPr/>
          <p:nvPr/>
        </p:nvSpPr>
        <p:spPr>
          <a:xfrm>
            <a:off x="0" y="2479769"/>
            <a:ext cx="12192000" cy="12060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F1CA5E-616E-CDFB-3541-A7A13C4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676" y="644851"/>
            <a:ext cx="2874484" cy="523105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Vorgehen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11EBA-C1E5-E877-49BF-CD13ACEB2C28}"/>
              </a:ext>
            </a:extLst>
          </p:cNvPr>
          <p:cNvSpPr txBox="1"/>
          <p:nvPr/>
        </p:nvSpPr>
        <p:spPr>
          <a:xfrm>
            <a:off x="947676" y="4508173"/>
            <a:ext cx="107333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dirty="0"/>
              <a:t>Erkannte Entitäten werden ihren entsprechenden JSON-Attributen zugeordnet.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69FEFDC-EA75-7CFD-EF70-C97ED4BC2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FC13E8A-E4CE-18C8-B3FD-97FFEA22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425E5E2-3EC2-C134-49AD-FFCCFCD3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15</a:t>
            </a:r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B90B1385-D21C-0AF2-A733-20A6303651E3}"/>
              </a:ext>
            </a:extLst>
          </p:cNvPr>
          <p:cNvSpPr/>
          <p:nvPr/>
        </p:nvSpPr>
        <p:spPr>
          <a:xfrm>
            <a:off x="7338181" y="1367026"/>
            <a:ext cx="1721727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amed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ntity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ecognition</a:t>
            </a:r>
            <a:endParaRPr lang="de-DE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2478FB-3DB1-96E3-38FD-C8CA32DB3130}"/>
              </a:ext>
            </a:extLst>
          </p:cNvPr>
          <p:cNvSpPr txBox="1"/>
          <p:nvPr/>
        </p:nvSpPr>
        <p:spPr>
          <a:xfrm>
            <a:off x="908522" y="3984953"/>
            <a:ext cx="112362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rgbClr val="0D50AB"/>
                </a:solidFill>
              </a:rPr>
              <a:t>Zuordnung der Ergebnisse zu JSON-Attributen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DBBE3A-4B4C-FD4F-3332-5D676DBA71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4" y="1394020"/>
            <a:ext cx="838200" cy="838200"/>
          </a:xfrm>
          <a:prstGeom prst="rect">
            <a:avLst/>
          </a:prstGeom>
          <a:noFill/>
        </p:spPr>
      </p:pic>
      <p:sp>
        <p:nvSpPr>
          <p:cNvPr id="7" name="Arrow: Chevron 6">
            <a:extLst>
              <a:ext uri="{FF2B5EF4-FFF2-40B4-BE49-F238E27FC236}">
                <a16:creationId xmlns:a16="http://schemas.microsoft.com/office/drawing/2014/main" id="{768CA591-F2D1-D621-0D83-13D2ACEC902B}"/>
              </a:ext>
            </a:extLst>
          </p:cNvPr>
          <p:cNvSpPr/>
          <p:nvPr/>
        </p:nvSpPr>
        <p:spPr>
          <a:xfrm>
            <a:off x="918180" y="1388398"/>
            <a:ext cx="1933176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Preprocessing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0BB707BC-9B7C-6EE0-3E82-0B5CEBD620D0}"/>
              </a:ext>
            </a:extLst>
          </p:cNvPr>
          <p:cNvSpPr/>
          <p:nvPr/>
        </p:nvSpPr>
        <p:spPr>
          <a:xfrm>
            <a:off x="2791686" y="1388397"/>
            <a:ext cx="157942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Tokenizing</a:t>
            </a:r>
          </a:p>
        </p:txBody>
      </p:sp>
      <p:sp>
        <p:nvSpPr>
          <p:cNvPr id="12" name="Arrow: Chevron 11">
            <a:extLst>
              <a:ext uri="{FF2B5EF4-FFF2-40B4-BE49-F238E27FC236}">
                <a16:creationId xmlns:a16="http://schemas.microsoft.com/office/drawing/2014/main" id="{C0B55005-5925-31F0-AF79-E7B51BD1E654}"/>
              </a:ext>
            </a:extLst>
          </p:cNvPr>
          <p:cNvSpPr/>
          <p:nvPr/>
        </p:nvSpPr>
        <p:spPr>
          <a:xfrm>
            <a:off x="4315853" y="1388397"/>
            <a:ext cx="140025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POS-Tagging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782C8968-3207-2C0B-7984-419A8C36A4E7}"/>
              </a:ext>
            </a:extLst>
          </p:cNvPr>
          <p:cNvSpPr/>
          <p:nvPr/>
        </p:nvSpPr>
        <p:spPr>
          <a:xfrm>
            <a:off x="5646937" y="1379306"/>
            <a:ext cx="176041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Dependency Parsing</a:t>
            </a:r>
            <a:endParaRPr lang="de-DE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12311-6D64-9CB6-1B00-D8C5C9DAAD0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71115" y="1364781"/>
            <a:ext cx="844541" cy="844541"/>
          </a:xfrm>
          <a:prstGeom prst="rect">
            <a:avLst/>
          </a:prstGeom>
          <a:solidFill>
            <a:srgbClr val="4D74FF"/>
          </a:solidFill>
          <a:ln w="28575">
            <a:solidFill>
              <a:srgbClr val="4D74FF"/>
            </a:solidFill>
          </a:ln>
        </p:spPr>
      </p:pic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E9224936-8D7E-183C-747A-BD02C1BCC7C1}"/>
              </a:ext>
            </a:extLst>
          </p:cNvPr>
          <p:cNvSpPr/>
          <p:nvPr/>
        </p:nvSpPr>
        <p:spPr>
          <a:xfrm>
            <a:off x="9016651" y="1367389"/>
            <a:ext cx="2182292" cy="845606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Applying Dependency Rules and Regex</a:t>
            </a:r>
            <a:endParaRPr lang="de-DE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8EC2E4-8F05-745D-301A-C73177B67F54}"/>
              </a:ext>
            </a:extLst>
          </p:cNvPr>
          <p:cNvSpPr txBox="1"/>
          <p:nvPr/>
        </p:nvSpPr>
        <p:spPr>
          <a:xfrm>
            <a:off x="990600" y="2670393"/>
            <a:ext cx="70030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latin typeface="Consolas" panose="020B0609020204030204" pitchFamily="49" charset="0"/>
              </a:rPr>
              <a:t>{  </a:t>
            </a:r>
            <a:br>
              <a:rPr lang="de-DE" sz="1800" dirty="0">
                <a:latin typeface="Consolas" panose="020B0609020204030204" pitchFamily="49" charset="0"/>
              </a:rPr>
            </a:br>
            <a:r>
              <a:rPr lang="de-DE" sz="1800" dirty="0">
                <a:latin typeface="Consolas" panose="020B0609020204030204" pitchFamily="49" charset="0"/>
              </a:rPr>
              <a:t> "product": {    </a:t>
            </a:r>
            <a:br>
              <a:rPr lang="de-DE" sz="1800" dirty="0">
                <a:latin typeface="Consolas" panose="020B0609020204030204" pitchFamily="49" charset="0"/>
              </a:rPr>
            </a:br>
            <a:r>
              <a:rPr lang="de-DE" sz="1800" dirty="0">
                <a:latin typeface="Consolas" panose="020B0609020204030204" pitchFamily="49" charset="0"/>
              </a:rPr>
              <a:t>     "name": </a:t>
            </a:r>
            <a:r>
              <a:rPr lang="de-DE" sz="1800" dirty="0">
                <a:solidFill>
                  <a:srgbClr val="4D74FF"/>
                </a:solidFill>
                <a:latin typeface="Consolas" panose="020B0609020204030204" pitchFamily="49" charset="0"/>
              </a:rPr>
              <a:t>"Temperature Sensor Model T1000"</a:t>
            </a:r>
            <a:r>
              <a:rPr lang="de-DE" sz="1800" dirty="0">
                <a:latin typeface="Consolas" panose="020B0609020204030204" pitchFamily="49" charset="0"/>
              </a:rPr>
              <a:t>,...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1965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EC4D-A71D-52BB-EB8D-B5942ECBA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B998-E9F3-8097-AD6B-D7466D945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25 Testdatensätze</a:t>
            </a:r>
          </a:p>
          <a:p>
            <a:r>
              <a:rPr lang="de-DE" dirty="0"/>
              <a:t>Python</a:t>
            </a:r>
          </a:p>
          <a:p>
            <a:r>
              <a:rPr lang="de-DE" dirty="0"/>
              <a:t>SpaCY</a:t>
            </a:r>
          </a:p>
          <a:p>
            <a:pPr lvl="1"/>
            <a:r>
              <a:rPr lang="de-DE" dirty="0"/>
              <a:t>ist eine freie, quelloffene Bibliothek für fortgeschrittene natürliche Sprachverarbeitung in Python,</a:t>
            </a:r>
          </a:p>
          <a:p>
            <a:pPr lvl="1"/>
            <a:r>
              <a:rPr lang="de-DE" dirty="0"/>
              <a:t>die für den Einsatz in der Produktion entwickelt wurde und</a:t>
            </a:r>
          </a:p>
          <a:p>
            <a:pPr lvl="1"/>
            <a:r>
              <a:rPr lang="de-DE" dirty="0"/>
              <a:t>standardmäßig POS-Tagging, Dependency-Parsing und NER bietet.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49006-05BC-A0EE-87D7-F46595199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35CD1-E178-9FEC-3E15-359713C08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6DF2A-A030-805E-1960-0EE43D23E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753840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096F6-8B56-73A7-0C35-C0117BB99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 Schritte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2992FA1-7E7B-47C2-117D-E0D351F217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902509"/>
            <a:ext cx="10773697" cy="373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0D50AB"/>
              </a:buClr>
              <a:buSzTx/>
              <a:tabLst/>
            </a:pPr>
            <a:r>
              <a:rPr kumimoji="0" lang="de-DE" altLang="de-D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Settings des NER-Modells anpassen</a:t>
            </a:r>
            <a:r>
              <a:rPr lang="de-DE" altLang="de-DE" sz="2400" dirty="0">
                <a:solidFill>
                  <a:schemeClr val="tx1"/>
                </a:solidFill>
              </a:rPr>
              <a:t>,</a:t>
            </a:r>
            <a:br>
              <a:rPr lang="de-DE" altLang="de-DE" sz="2400" dirty="0">
                <a:solidFill>
                  <a:schemeClr val="tx1"/>
                </a:solidFill>
              </a:rPr>
            </a:b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um die Erkennung und Klassifizierung von Entitäten zu verbessern.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0D50AB"/>
              </a:buClr>
              <a:buSzTx/>
              <a:tabLst/>
            </a:pPr>
            <a:r>
              <a:rPr kumimoji="0" lang="de-DE" altLang="de-D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Ein eigenes NER-Model</a:t>
            </a:r>
            <a:r>
              <a:rPr lang="de-DE" altLang="de-DE" sz="2400" b="1" dirty="0">
                <a:solidFill>
                  <a:schemeClr val="tx1"/>
                </a:solidFill>
              </a:rPr>
              <a:t>l trainieren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das speziell auf die Besonderheiten des Projekts oder der Domäne zugeschnitten ist.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0D50AB"/>
              </a:buClr>
              <a:buSzTx/>
              <a:tabLst/>
            </a:pPr>
            <a:r>
              <a:rPr lang="de-DE" altLang="de-DE" sz="2400" b="1" dirty="0">
                <a:solidFill>
                  <a:schemeClr val="tx1"/>
                </a:solidFill>
              </a:rPr>
              <a:t>SpaCYs Matcher einsetzen</a:t>
            </a:r>
            <a:r>
              <a:rPr lang="de-DE" altLang="de-DE" sz="2400" dirty="0">
                <a:solidFill>
                  <a:schemeClr val="tx1"/>
                </a:solidFill>
              </a:rPr>
              <a:t>, um passgenaue Regeln für die einzelnen Attribute zu definieren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0D50AB"/>
              </a:buClr>
              <a:buSzTx/>
              <a:tabLst/>
            </a:pPr>
            <a:r>
              <a:rPr kumimoji="0" lang="de-DE" altLang="de-D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Similarity Maps und Ontologien verwenden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um Ähnlichkeiten und semantische Beziehungen zwischen den Entitäten zu erkennen.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D9917-C4A1-9843-7858-F5B560DC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A818B-FA0D-2649-6E40-41DA8DCEF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525CE-F83B-16B0-C270-9DC010B8F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323327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38557-6F88-B606-A650-C637849F3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Diskussion</a:t>
            </a:r>
            <a:endParaRPr lang="de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03493-3507-F976-2A67-9E7EEEF8E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8D81A-8C3D-1A09-1183-D2AE4B76E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461AD-B31F-7595-5A01-1B9C5C0F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18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5AF940-DD40-DF49-65F5-F930AF623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406" y="2197406"/>
            <a:ext cx="2463187" cy="246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69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7D18B-C186-B924-A352-BEA4DE228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Link zu Code und Präsentation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6CC4A-2B5D-C510-120F-C8AA73D00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https://inasteinmetz.de/attribute-extraction/</a:t>
            </a:r>
            <a:r>
              <a:rPr lang="de-DE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57764-6AF3-C26D-6A49-BE053D8B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05B77-D6CD-A948-A768-7FFE26E05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4ACA4-3878-CEAB-A960-8A67DCF92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453934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B834D-BDFE-783A-53AC-03616916F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Übersicht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8DB2E-727D-A768-38A2-8C2DDB186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Über mich</a:t>
            </a:r>
          </a:p>
          <a:p>
            <a:r>
              <a:rPr lang="de-DE" dirty="0"/>
              <a:t>Problemstellung</a:t>
            </a:r>
          </a:p>
          <a:p>
            <a:r>
              <a:rPr lang="de-DE" dirty="0"/>
              <a:t>Lösungsweg</a:t>
            </a:r>
          </a:p>
          <a:p>
            <a:r>
              <a:rPr lang="de-DE" dirty="0"/>
              <a:t>Demo</a:t>
            </a:r>
          </a:p>
          <a:p>
            <a:r>
              <a:rPr lang="de-DE" dirty="0"/>
              <a:t>Ausblick</a:t>
            </a:r>
          </a:p>
          <a:p>
            <a:r>
              <a:rPr lang="de-DE" dirty="0"/>
              <a:t>Diskussion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BFC3F-984A-DC55-936E-6AFEAD3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3070926-0C91-CD33-995A-1BCDF2F06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53240C-530C-1136-CB43-F9D0340DD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2635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5FF56-565C-3DAE-8121-71378C617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 mich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62C91-31C8-56F7-102F-B8D10EDF1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de-DE" b="1" dirty="0"/>
              <a:t>Studium</a:t>
            </a:r>
            <a:r>
              <a:rPr lang="de-DE" dirty="0"/>
              <a:t>: Computervisualistik</a:t>
            </a:r>
          </a:p>
          <a:p>
            <a:pPr lvl="1">
              <a:spcBef>
                <a:spcPts val="1800"/>
              </a:spcBef>
            </a:pPr>
            <a:r>
              <a:rPr lang="de-DE" dirty="0"/>
              <a:t>Informatik mit Schwerpunkt Computergrafik und Bildverarbeitung</a:t>
            </a:r>
          </a:p>
          <a:p>
            <a:pPr>
              <a:spcBef>
                <a:spcPts val="1800"/>
              </a:spcBef>
            </a:pPr>
            <a:r>
              <a:rPr lang="de-DE" b="1" dirty="0"/>
              <a:t>Arbeit</a:t>
            </a:r>
            <a:r>
              <a:rPr lang="de-DE" dirty="0"/>
              <a:t>: IT-Constultant und Entwicklerin</a:t>
            </a:r>
          </a:p>
          <a:p>
            <a:pPr lvl="1">
              <a:spcBef>
                <a:spcPts val="1800"/>
              </a:spcBef>
            </a:pPr>
            <a:r>
              <a:rPr lang="de-DE" dirty="0"/>
              <a:t>(Visuelle) Variantenkonfiguratoren von komplexen Industrieprodukten</a:t>
            </a:r>
          </a:p>
          <a:p>
            <a:pPr>
              <a:spcBef>
                <a:spcPts val="1800"/>
              </a:spcBef>
            </a:pPr>
            <a:r>
              <a:rPr lang="de-DE" b="1" dirty="0"/>
              <a:t>Promotion</a:t>
            </a:r>
            <a:r>
              <a:rPr lang="de-DE" dirty="0"/>
              <a:t>: Fachbereich Informatik</a:t>
            </a:r>
          </a:p>
          <a:p>
            <a:pPr lvl="1">
              <a:spcBef>
                <a:spcPts val="1800"/>
              </a:spcBef>
            </a:pPr>
            <a:r>
              <a:rPr lang="de-DE" dirty="0"/>
              <a:t>Schwerpunkte Computerlinguistik und Mensch-Maschine Interaktion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065EC-54A9-3B6E-E472-5FAD50EF0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A98DB-3791-FE4C-1836-BBC3C14B8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432C1-8490-2D8E-5CD6-24238B0EA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8029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19A266B-9370-AA29-B224-6323C890E05A}"/>
              </a:ext>
            </a:extLst>
          </p:cNvPr>
          <p:cNvSpPr/>
          <p:nvPr/>
        </p:nvSpPr>
        <p:spPr>
          <a:xfrm>
            <a:off x="838199" y="1947197"/>
            <a:ext cx="10288837" cy="2419753"/>
          </a:xfrm>
          <a:prstGeom prst="roundRect">
            <a:avLst>
              <a:gd name="adj" fmla="val 70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0FA7F-9CA7-D6D1-F1BF-93575F84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Problemstellung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C96F80-8C44-3D1A-9233-1285A1B0E0F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4D74F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9116986" y="2463153"/>
            <a:ext cx="1459118" cy="1459118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5C6660-6453-7C61-9BFE-89CE5CBA5DE6}"/>
              </a:ext>
            </a:extLst>
          </p:cNvPr>
          <p:cNvCxnSpPr>
            <a:cxnSpLocks/>
          </p:cNvCxnSpPr>
          <p:nvPr/>
        </p:nvCxnSpPr>
        <p:spPr>
          <a:xfrm>
            <a:off x="4219914" y="3601015"/>
            <a:ext cx="3974471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4292D0B-60E7-9810-BCF3-36E8ED7E5BEE}"/>
              </a:ext>
            </a:extLst>
          </p:cNvPr>
          <p:cNvSpPr txBox="1"/>
          <p:nvPr/>
        </p:nvSpPr>
        <p:spPr>
          <a:xfrm>
            <a:off x="5455859" y="2607511"/>
            <a:ext cx="1459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/>
              <a:t>NLP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934571E-7F02-83EB-0103-2344BA5346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732" y="2591723"/>
            <a:ext cx="1459118" cy="1459118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0899568E-BB79-1CA6-1F06-0FFD4860A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38" y="2056129"/>
            <a:ext cx="635111" cy="635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3B38F35-5471-F9CD-8358-A4651FB03CA0}"/>
              </a:ext>
            </a:extLst>
          </p:cNvPr>
          <p:cNvSpPr txBox="1"/>
          <p:nvPr/>
        </p:nvSpPr>
        <p:spPr>
          <a:xfrm>
            <a:off x="838199" y="4694736"/>
            <a:ext cx="106944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2400" dirty="0"/>
              <a:t>Wie können semi-strukturierte Textdaten mit Hilfe natürlicher Sprachverarbeitung (</a:t>
            </a:r>
            <a:r>
              <a:rPr lang="de-DE" sz="2400" b="1" dirty="0"/>
              <a:t>N</a:t>
            </a:r>
            <a:r>
              <a:rPr lang="de-DE" sz="2400" dirty="0"/>
              <a:t>atural </a:t>
            </a:r>
            <a:r>
              <a:rPr lang="de-DE" sz="2400" b="1" dirty="0"/>
              <a:t>L</a:t>
            </a:r>
            <a:r>
              <a:rPr lang="de-DE" sz="2400" dirty="0"/>
              <a:t>anguage </a:t>
            </a:r>
            <a:r>
              <a:rPr lang="de-DE" sz="2400" b="1" dirty="0"/>
              <a:t>P</a:t>
            </a:r>
            <a:r>
              <a:rPr lang="de-DE" sz="2400" dirty="0"/>
              <a:t>rocessing, </a:t>
            </a:r>
            <a:r>
              <a:rPr lang="de-DE" sz="2400" b="1" dirty="0"/>
              <a:t>NLP</a:t>
            </a:r>
            <a:r>
              <a:rPr lang="de-DE" sz="2400" dirty="0"/>
              <a:t>) automatisch in strukturierte </a:t>
            </a:r>
            <a:r>
              <a:rPr lang="de-DE" sz="2400" i="1" dirty="0"/>
              <a:t>JSON</a:t>
            </a:r>
            <a:r>
              <a:rPr lang="de-DE" sz="2400" dirty="0"/>
              <a:t>-Objekte umgewandelt werden?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B9F3BBD-79FB-4323-709E-A751175872E9}"/>
              </a:ext>
            </a:extLst>
          </p:cNvPr>
          <p:cNvSpPr txBox="1"/>
          <p:nvPr/>
        </p:nvSpPr>
        <p:spPr>
          <a:xfrm>
            <a:off x="1579499" y="1978681"/>
            <a:ext cx="6303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ERP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81DFDD-2C3E-F3F3-049E-C9C7DE4B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03FBE8-4E16-844D-6010-6B2F0B4EC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7C63D-4611-4770-9023-92708FD64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1383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5095CBB-0BED-D824-81D4-2B5D1CD327FA}"/>
              </a:ext>
            </a:extLst>
          </p:cNvPr>
          <p:cNvSpPr/>
          <p:nvPr/>
        </p:nvSpPr>
        <p:spPr>
          <a:xfrm>
            <a:off x="6172200" y="2418784"/>
            <a:ext cx="5181600" cy="2824906"/>
          </a:xfrm>
          <a:prstGeom prst="roundRect">
            <a:avLst>
              <a:gd name="adj" fmla="val 70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2DB7E8D-0C22-565A-42A8-56D92B7629FB}"/>
              </a:ext>
            </a:extLst>
          </p:cNvPr>
          <p:cNvSpPr/>
          <p:nvPr/>
        </p:nvSpPr>
        <p:spPr>
          <a:xfrm>
            <a:off x="838200" y="2418783"/>
            <a:ext cx="4901589" cy="2824906"/>
          </a:xfrm>
          <a:prstGeom prst="roundRect">
            <a:avLst>
              <a:gd name="adj" fmla="val 70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F3EFDB-4662-C000-B985-4C848217E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>
                <a:solidFill>
                  <a:srgbClr val="085A9E"/>
                </a:solidFill>
              </a:rPr>
              <a:t>Extraktion von Produktspezifikationen – Beispiel 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D7B6AB-5343-B70F-440A-F0C6EA87C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593157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Ausgangstext 1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7031AA-3B5A-9A69-077D-52F39CE405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JSON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8D41AE3D-B057-EF19-ADED-1A26EA63A0AB}"/>
              </a:ext>
            </a:extLst>
          </p:cNvPr>
          <p:cNvSpPr txBox="1">
            <a:spLocks/>
          </p:cNvSpPr>
          <p:nvPr/>
        </p:nvSpPr>
        <p:spPr>
          <a:xfrm>
            <a:off x="838199" y="2553719"/>
            <a:ext cx="4901589" cy="3048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</a:rPr>
              <a:t>“Temperature Sensor Model T1000: Range -50°C to 150°C, ±0.1°C accuracy, suitable for harsh environments, by </a:t>
            </a:r>
            <a:r>
              <a:rPr lang="en-US" sz="1600" dirty="0" err="1">
                <a:latin typeface="Consolas" panose="020B0609020204030204" pitchFamily="49" charset="0"/>
              </a:rPr>
              <a:t>TempSolutions</a:t>
            </a:r>
            <a:r>
              <a:rPr lang="en-US" sz="1600" dirty="0">
                <a:latin typeface="Consolas" panose="020B0609020204030204" pitchFamily="49" charset="0"/>
              </a:rPr>
              <a:t> Inc., vendor code V456-XZ, $75 per piece.”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ECAB8D-7C39-9E88-5D43-C7F62FEA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DF9BC1-84CD-524B-6EFB-290516EE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231731-1E32-2BC9-CAC2-C48BDA4D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BE63-52A5-4C82-BEEC-CA1A84674A4A}" type="slidenum">
              <a:rPr lang="de-DE" smtClean="0"/>
              <a:t>5</a:t>
            </a:fld>
            <a:endParaRPr lang="de-DE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A6B75D6-C701-7114-BF75-96F20E6674FC}"/>
              </a:ext>
            </a:extLst>
          </p:cNvPr>
          <p:cNvGrpSpPr/>
          <p:nvPr/>
        </p:nvGrpSpPr>
        <p:grpSpPr>
          <a:xfrm>
            <a:off x="838200" y="5467636"/>
            <a:ext cx="10515600" cy="722469"/>
            <a:chOff x="838200" y="5467636"/>
            <a:chExt cx="10515600" cy="722469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1CA993E-FC5C-F51A-74AA-3EB1C3C3ADB8}"/>
                </a:ext>
              </a:extLst>
            </p:cNvPr>
            <p:cNvSpPr/>
            <p:nvPr/>
          </p:nvSpPr>
          <p:spPr>
            <a:xfrm>
              <a:off x="838200" y="5467636"/>
              <a:ext cx="10515600" cy="709327"/>
            </a:xfrm>
            <a:prstGeom prst="roundRect">
              <a:avLst>
                <a:gd name="adj" fmla="val 70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DDFE75E-E6E6-D9B7-3DCE-E1EFE9BEC12F}"/>
                </a:ext>
              </a:extLst>
            </p:cNvPr>
            <p:cNvSpPr txBox="1"/>
            <p:nvPr/>
          </p:nvSpPr>
          <p:spPr>
            <a:xfrm>
              <a:off x="1574037" y="5482219"/>
              <a:ext cx="975635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de-DE" sz="2000" dirty="0"/>
                <a:t>Sofern die Sensorbeschreibungen immer einem vorhersehbaren Muster folgen,</a:t>
              </a:r>
              <a:br>
                <a:rPr lang="de-DE" sz="2000" dirty="0"/>
              </a:br>
              <a:r>
                <a:rPr lang="de-DE" sz="2000" dirty="0"/>
                <a:t>können die Informationen mit Hilfe von REGEX extrahiert werden.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5EBB230-8465-034F-EFB6-6C6A0FD97208}"/>
                </a:ext>
              </a:extLst>
            </p:cNvPr>
            <p:cNvSpPr txBox="1"/>
            <p:nvPr/>
          </p:nvSpPr>
          <p:spPr>
            <a:xfrm>
              <a:off x="893285" y="5504817"/>
              <a:ext cx="68901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dirty="0"/>
                <a:t>[.*]</a:t>
              </a:r>
            </a:p>
          </p:txBody>
        </p:sp>
      </p:grp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AF646311-3AE7-2D96-71FA-061B3CCAF583}"/>
              </a:ext>
            </a:extLst>
          </p:cNvPr>
          <p:cNvSpPr txBox="1">
            <a:spLocks/>
          </p:cNvSpPr>
          <p:nvPr/>
        </p:nvSpPr>
        <p:spPr>
          <a:xfrm>
            <a:off x="6172201" y="2464731"/>
            <a:ext cx="6019799" cy="27595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1600" dirty="0">
                <a:latin typeface="Consolas" panose="020B0609020204030204" pitchFamily="49" charset="0"/>
              </a:rPr>
              <a:t>{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"product": {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   "name":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"Temperature Sensor Model T1000"</a:t>
            </a:r>
            <a:r>
              <a:rPr lang="de-DE" sz="1600" dirty="0">
                <a:latin typeface="Consolas" panose="020B0609020204030204" pitchFamily="49" charset="0"/>
              </a:rPr>
              <a:t>,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   "type 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"Temperature Sensor",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   "specifications": {  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      "temperatureRange":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"-50°C to 150°C</a:t>
            </a:r>
            <a:r>
              <a:rPr lang="de-DE" sz="16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</a:t>
            </a:r>
            <a:r>
              <a:rPr lang="de-DE" sz="1600" dirty="0">
                <a:latin typeface="Consolas" panose="020B0609020204030204" pitchFamily="49" charset="0"/>
              </a:rPr>
              <a:t>,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	"accuracy":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"±0.1°C"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	},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"manufacturer":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"TempSolutions Inc."</a:t>
            </a:r>
            <a:r>
              <a:rPr lang="de-DE" sz="1600" dirty="0">
                <a:latin typeface="Consolas" panose="020B0609020204030204" pitchFamily="49" charset="0"/>
              </a:rPr>
              <a:t>,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"price":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"75$"  </a:t>
            </a:r>
            <a:br>
              <a:rPr lang="de-DE" sz="16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</a:br>
            <a:r>
              <a:rPr lang="de-DE" sz="16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de-DE" sz="1600" dirty="0">
                <a:latin typeface="Consolas" panose="020B0609020204030204" pitchFamily="49" charset="0"/>
              </a:rPr>
              <a:t>}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6803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5095CBB-0BED-D824-81D4-2B5D1CD327FA}"/>
              </a:ext>
            </a:extLst>
          </p:cNvPr>
          <p:cNvSpPr/>
          <p:nvPr/>
        </p:nvSpPr>
        <p:spPr>
          <a:xfrm>
            <a:off x="6172200" y="2418784"/>
            <a:ext cx="5181600" cy="2824906"/>
          </a:xfrm>
          <a:prstGeom prst="roundRect">
            <a:avLst>
              <a:gd name="adj" fmla="val 70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2DB7E8D-0C22-565A-42A8-56D92B7629FB}"/>
              </a:ext>
            </a:extLst>
          </p:cNvPr>
          <p:cNvSpPr/>
          <p:nvPr/>
        </p:nvSpPr>
        <p:spPr>
          <a:xfrm>
            <a:off x="838200" y="2418783"/>
            <a:ext cx="4901589" cy="2824906"/>
          </a:xfrm>
          <a:prstGeom prst="roundRect">
            <a:avLst>
              <a:gd name="adj" fmla="val 70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F3EFDB-4662-C000-B985-4C848217E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dirty="0"/>
              <a:t>Extraktion von Produktspezifikationen – Beispiel 2</a:t>
            </a:r>
            <a:endParaRPr lang="de-D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D7B6AB-5343-B70F-440A-F0C6EA87C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593157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Ausgangstext 2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7031AA-3B5A-9A69-077D-52F39CE405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JSON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8D41AE3D-B057-EF19-ADED-1A26EA63A0AB}"/>
              </a:ext>
            </a:extLst>
          </p:cNvPr>
          <p:cNvSpPr txBox="1">
            <a:spLocks/>
          </p:cNvSpPr>
          <p:nvPr/>
        </p:nvSpPr>
        <p:spPr>
          <a:xfrm>
            <a:off x="838199" y="2553719"/>
            <a:ext cx="4901589" cy="3048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Consolas" panose="020B0609020204030204" pitchFamily="49" charset="0"/>
              </a:rPr>
              <a:t>“Introducing the Temperature Sensor Model T1000 from </a:t>
            </a:r>
            <a:r>
              <a:rPr lang="en-US" sz="1600" dirty="0" err="1">
                <a:latin typeface="Consolas" panose="020B0609020204030204" pitchFamily="49" charset="0"/>
              </a:rPr>
              <a:t>TempSolutions</a:t>
            </a:r>
            <a:r>
              <a:rPr lang="en-US" sz="1600" dirty="0">
                <a:latin typeface="Consolas" panose="020B0609020204030204" pitchFamily="49" charset="0"/>
              </a:rPr>
              <a:t> Inc., offered for $75 per piece. This robust sensor provides precise temperature readings from -50°C to 150°C with a fine accuracy of ±0.1°C.”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244A38B0-9B27-5759-30E7-97BC092FBE8A}"/>
              </a:ext>
            </a:extLst>
          </p:cNvPr>
          <p:cNvSpPr txBox="1">
            <a:spLocks/>
          </p:cNvSpPr>
          <p:nvPr/>
        </p:nvSpPr>
        <p:spPr>
          <a:xfrm>
            <a:off x="6172201" y="2464731"/>
            <a:ext cx="6019799" cy="27595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1600" dirty="0">
                <a:latin typeface="Consolas" panose="020B0609020204030204" pitchFamily="49" charset="0"/>
              </a:rPr>
              <a:t>{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"product": {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   "name":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"Temperature Sensor Model T1000"</a:t>
            </a:r>
            <a:r>
              <a:rPr lang="de-DE" sz="1600" dirty="0">
                <a:latin typeface="Consolas" panose="020B0609020204030204" pitchFamily="49" charset="0"/>
              </a:rPr>
              <a:t>,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   "type 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"Temperature Sensor",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   "specifications": {  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      "temperatureRange":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"-50°C to 150°C</a:t>
            </a:r>
            <a:r>
              <a:rPr lang="de-DE" sz="16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</a:t>
            </a:r>
            <a:r>
              <a:rPr lang="de-DE" sz="1600" dirty="0">
                <a:latin typeface="Consolas" panose="020B0609020204030204" pitchFamily="49" charset="0"/>
              </a:rPr>
              <a:t>,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	"accuracy":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"±0.1°C"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	},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"manufacturer":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"TempSolutions Inc."</a:t>
            </a:r>
            <a:r>
              <a:rPr lang="de-DE" sz="1600" dirty="0">
                <a:latin typeface="Consolas" panose="020B0609020204030204" pitchFamily="49" charset="0"/>
              </a:rPr>
              <a:t>,    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  "price": </a:t>
            </a:r>
            <a:r>
              <a:rPr lang="de-DE" sz="1600" dirty="0">
                <a:solidFill>
                  <a:srgbClr val="4D74FF"/>
                </a:solidFill>
                <a:latin typeface="Consolas" panose="020B0609020204030204" pitchFamily="49" charset="0"/>
              </a:rPr>
              <a:t>"75$"  </a:t>
            </a:r>
            <a:br>
              <a:rPr lang="de-DE" sz="16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</a:br>
            <a:r>
              <a:rPr lang="de-DE" sz="16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de-DE" sz="1600" dirty="0">
                <a:latin typeface="Consolas" panose="020B0609020204030204" pitchFamily="49" charset="0"/>
              </a:rPr>
              <a:t>}</a:t>
            </a:r>
            <a:br>
              <a:rPr lang="de-DE" sz="1600" dirty="0">
                <a:latin typeface="Consolas" panose="020B0609020204030204" pitchFamily="49" charset="0"/>
              </a:rPr>
            </a:br>
            <a:r>
              <a:rPr lang="de-DE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ECAB8D-7C39-9E88-5D43-C7F62FEA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DF9BC1-84CD-524B-6EFB-290516EE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231731-1E32-2BC9-CAC2-C48BDA4D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BE63-52A5-4C82-BEEC-CA1A84674A4A}" type="slidenum">
              <a:rPr lang="de-DE" smtClean="0"/>
              <a:t>6</a:t>
            </a:fld>
            <a:endParaRPr lang="de-DE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30B14B2-4393-BD98-BE57-DA7D328E567B}"/>
              </a:ext>
            </a:extLst>
          </p:cNvPr>
          <p:cNvGrpSpPr/>
          <p:nvPr/>
        </p:nvGrpSpPr>
        <p:grpSpPr>
          <a:xfrm>
            <a:off x="838200" y="5467636"/>
            <a:ext cx="10515600" cy="722469"/>
            <a:chOff x="838200" y="5467636"/>
            <a:chExt cx="10515600" cy="722469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1CA993E-FC5C-F51A-74AA-3EB1C3C3ADB8}"/>
                </a:ext>
              </a:extLst>
            </p:cNvPr>
            <p:cNvSpPr/>
            <p:nvPr/>
          </p:nvSpPr>
          <p:spPr>
            <a:xfrm>
              <a:off x="838200" y="5467636"/>
              <a:ext cx="10515600" cy="709327"/>
            </a:xfrm>
            <a:prstGeom prst="roundRect">
              <a:avLst>
                <a:gd name="adj" fmla="val 70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DDFE75E-E6E6-D9B7-3DCE-E1EFE9BEC12F}"/>
                </a:ext>
              </a:extLst>
            </p:cNvPr>
            <p:cNvSpPr txBox="1"/>
            <p:nvPr/>
          </p:nvSpPr>
          <p:spPr>
            <a:xfrm>
              <a:off x="1839817" y="5482219"/>
              <a:ext cx="949057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2000" dirty="0"/>
                <a:t>REGEX ist unflexibel bei Änderungen des Textformats </a:t>
              </a:r>
              <a:br>
                <a:rPr lang="de-DE" sz="2000" dirty="0"/>
              </a:br>
              <a:r>
                <a:rPr lang="de-DE" sz="2000" dirty="0"/>
                <a:t>und versteht den Kontext oder die Bedeutung des Textes nicht.</a:t>
              </a: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CDF6465-AD7E-5099-F95A-48CE2A8E60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rgbClr val="4D74FF">
                  <a:tint val="45000"/>
                  <a:satMod val="400000"/>
                </a:srgbClr>
              </a:duotone>
            </a:blip>
            <a:stretch>
              <a:fillRect/>
            </a:stretch>
          </p:blipFill>
          <p:spPr>
            <a:xfrm>
              <a:off x="1088550" y="5504817"/>
              <a:ext cx="637710" cy="6377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79501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9F11E59-4215-DD31-1339-98B06E81B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Herausforderungen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7E91B-88DC-F1AC-1314-1DFF83E64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5107"/>
            <a:ext cx="10288837" cy="2712255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b="1" dirty="0"/>
              <a:t>Komplexität und Variabilität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/>
              <a:t>Attribute wie "Spezifikationen " können in Format und Inhalt erheblich variieren </a:t>
            </a:r>
            <a:br>
              <a:rPr lang="de-DE" dirty="0"/>
            </a:br>
            <a:r>
              <a:rPr lang="de-DE" dirty="0"/>
              <a:t>(z. B. Bereiche, Einheiten, numerische Werte).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b="1" dirty="0"/>
              <a:t>Mehrdeutige Bezeichner / Worte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/>
              <a:t>„Model“ kann sich auf ein spezifisches Produktmodel oder eine ganze Wissenbasis beziehen.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b="1" dirty="0"/>
              <a:t>Verständnis des Kontextes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dirty="0">
                <a:sym typeface="Wingdings" panose="05000000000000000000" pitchFamily="2" charset="2"/>
              </a:rPr>
              <a:t>“the model</a:t>
            </a:r>
            <a:r>
              <a:rPr lang="de-DE" dirty="0"/>
              <a:t>“ ist ein Nomen, während „to model“ ein Verb ist.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„The model is efficient.“ vs. „To model the process.“</a:t>
            </a:r>
            <a:endParaRPr lang="de-DE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712C1E-7211-FD17-E37D-84F7E21E4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0A023E-2F9C-20F9-A6C0-C80F44510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783E2-A5DC-098E-5E5B-EC297229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7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DDA5D06-AABD-3E92-48A3-A0E449D968DC}"/>
              </a:ext>
            </a:extLst>
          </p:cNvPr>
          <p:cNvGrpSpPr/>
          <p:nvPr/>
        </p:nvGrpSpPr>
        <p:grpSpPr>
          <a:xfrm>
            <a:off x="838200" y="4451781"/>
            <a:ext cx="10288837" cy="1630127"/>
            <a:chOff x="838200" y="4451781"/>
            <a:chExt cx="10288837" cy="1630127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75AC0B2-EAEB-D418-00D9-2550E37E714C}"/>
                </a:ext>
              </a:extLst>
            </p:cNvPr>
            <p:cNvSpPr/>
            <p:nvPr/>
          </p:nvSpPr>
          <p:spPr>
            <a:xfrm>
              <a:off x="838200" y="4451781"/>
              <a:ext cx="10288837" cy="1630127"/>
            </a:xfrm>
            <a:prstGeom prst="roundRect">
              <a:avLst>
                <a:gd name="adj" fmla="val 70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E284BCE-38ED-D5CB-A24D-9626502F2BD9}"/>
                </a:ext>
              </a:extLst>
            </p:cNvPr>
            <p:cNvSpPr txBox="1"/>
            <p:nvPr/>
          </p:nvSpPr>
          <p:spPr>
            <a:xfrm>
              <a:off x="2229251" y="4759012"/>
              <a:ext cx="8670275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2000" b="1" dirty="0"/>
                <a:t>NLP</a:t>
              </a:r>
              <a:r>
                <a:rPr lang="de-DE" sz="2000" dirty="0"/>
                <a:t> bietet einen skalierbaren und robusten Ansatz zur Extraktion von Daten aus semi-strukturierten Texten der Herausforderungen wie unterschiedliche Formate und mehrdeutige Begriffe bewältigen kann.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2731A46-A416-7FDC-9CD4-4060EC9E85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4231" y="4673098"/>
              <a:ext cx="858896" cy="858896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8E22617-126F-D777-30F3-1D7286D568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4759" y="5202223"/>
              <a:ext cx="681576" cy="6815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971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1CA5E-616E-CDFB-3541-A7A13C4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676" y="644851"/>
            <a:ext cx="2874484" cy="523105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Vorgehen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69FEFDC-EA75-7CFD-EF70-C97ED4BC2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FC13E8A-E4CE-18C8-B3FD-97FFEA22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425E5E2-3EC2-C134-49AD-FFCCFCD3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8</a:t>
            </a:r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A951D754-72B7-A600-81FC-5D54A9854646}"/>
              </a:ext>
            </a:extLst>
          </p:cNvPr>
          <p:cNvSpPr/>
          <p:nvPr/>
        </p:nvSpPr>
        <p:spPr>
          <a:xfrm>
            <a:off x="7362338" y="1401092"/>
            <a:ext cx="1721727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amed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ntity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ecognition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7" name="Arrow: Chevron 16">
            <a:extLst>
              <a:ext uri="{FF2B5EF4-FFF2-40B4-BE49-F238E27FC236}">
                <a16:creationId xmlns:a16="http://schemas.microsoft.com/office/drawing/2014/main" id="{73E28375-3A82-90EB-AF2A-EAB75C52831C}"/>
              </a:ext>
            </a:extLst>
          </p:cNvPr>
          <p:cNvSpPr/>
          <p:nvPr/>
        </p:nvSpPr>
        <p:spPr>
          <a:xfrm>
            <a:off x="965805" y="1399227"/>
            <a:ext cx="1933176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Preprocessing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5CE3C4C0-28C6-3316-EAC9-FDE4C44CB176}"/>
              </a:ext>
            </a:extLst>
          </p:cNvPr>
          <p:cNvSpPr/>
          <p:nvPr/>
        </p:nvSpPr>
        <p:spPr>
          <a:xfrm>
            <a:off x="2833571" y="1399226"/>
            <a:ext cx="1579428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Tokenizing</a:t>
            </a:r>
          </a:p>
        </p:txBody>
      </p:sp>
      <p:sp>
        <p:nvSpPr>
          <p:cNvPr id="34" name="Arrow: Chevron 33">
            <a:extLst>
              <a:ext uri="{FF2B5EF4-FFF2-40B4-BE49-F238E27FC236}">
                <a16:creationId xmlns:a16="http://schemas.microsoft.com/office/drawing/2014/main" id="{4F08D6E3-FFF6-A5DD-7518-3C186BF6D15B}"/>
              </a:ext>
            </a:extLst>
          </p:cNvPr>
          <p:cNvSpPr/>
          <p:nvPr/>
        </p:nvSpPr>
        <p:spPr>
          <a:xfrm>
            <a:off x="9017164" y="1398334"/>
            <a:ext cx="2207274" cy="845606"/>
          </a:xfrm>
          <a:prstGeom prst="chevron">
            <a:avLst>
              <a:gd name="adj" fmla="val 25194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Applying Dependency Rules and Regex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658A4C44-DAA9-2370-B9BB-18DC8ACE3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4438" y="1404849"/>
            <a:ext cx="844541" cy="844541"/>
          </a:xfrm>
          <a:prstGeom prst="rect">
            <a:avLst/>
          </a:prstGeom>
        </p:spPr>
      </p:pic>
      <p:sp>
        <p:nvSpPr>
          <p:cNvPr id="7" name="Arrow: Chevron 6">
            <a:extLst>
              <a:ext uri="{FF2B5EF4-FFF2-40B4-BE49-F238E27FC236}">
                <a16:creationId xmlns:a16="http://schemas.microsoft.com/office/drawing/2014/main" id="{284375CD-B897-8586-5FA6-9BD6E471BC91}"/>
              </a:ext>
            </a:extLst>
          </p:cNvPr>
          <p:cNvSpPr/>
          <p:nvPr/>
        </p:nvSpPr>
        <p:spPr>
          <a:xfrm>
            <a:off x="4305788" y="1397442"/>
            <a:ext cx="1467131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POS-Tagging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94BF4A5D-B228-DF55-2B36-3E4B8BAA425D}"/>
              </a:ext>
            </a:extLst>
          </p:cNvPr>
          <p:cNvSpPr/>
          <p:nvPr/>
        </p:nvSpPr>
        <p:spPr>
          <a:xfrm>
            <a:off x="5673163" y="1395658"/>
            <a:ext cx="176041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Dependency Parsing</a:t>
            </a:r>
            <a:endParaRPr lang="de-DE" sz="16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5BE3E9F-EC9D-7A43-A9CB-356D00425517}"/>
              </a:ext>
            </a:extLst>
          </p:cNvPr>
          <p:cNvGrpSpPr/>
          <p:nvPr/>
        </p:nvGrpSpPr>
        <p:grpSpPr>
          <a:xfrm>
            <a:off x="0" y="2479769"/>
            <a:ext cx="12192000" cy="3351843"/>
            <a:chOff x="0" y="2479769"/>
            <a:chExt cx="12192000" cy="335184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8B11EBA-C1E5-E877-49BF-CD13ACEB2C28}"/>
                </a:ext>
              </a:extLst>
            </p:cNvPr>
            <p:cNvSpPr txBox="1"/>
            <p:nvPr/>
          </p:nvSpPr>
          <p:spPr>
            <a:xfrm>
              <a:off x="947676" y="4508173"/>
              <a:ext cx="10733326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2000" dirty="0"/>
                <a:t>Erstellt mit GPT-4o, wie sie in entsprechenden ERP-Systemen vorkommen könnten:</a:t>
              </a:r>
            </a:p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de-DE" sz="2000" b="1" dirty="0"/>
                <a:t>Bereich</a:t>
              </a:r>
              <a:r>
                <a:rPr lang="de-DE" sz="2000" dirty="0"/>
                <a:t>: Produktion</a:t>
              </a:r>
            </a:p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de-DE" sz="2000" b="1" dirty="0"/>
                <a:t>Kategorie</a:t>
              </a:r>
              <a:r>
                <a:rPr lang="de-DE" sz="2000" dirty="0"/>
                <a:t>: Fertigung &gt; Mess- und Regeltechnik &gt; Sensoren</a:t>
              </a:r>
            </a:p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de-DE" sz="2000" b="1" dirty="0"/>
                <a:t>Struktur</a:t>
              </a:r>
              <a:r>
                <a:rPr lang="de-DE" sz="2000" dirty="0"/>
                <a:t>: Alle Produktdetails sind in einem einzigen Textausschnitt zusammengefasst.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F2478FB-3DB1-96E3-38FD-C8CA32DB3130}"/>
                </a:ext>
              </a:extLst>
            </p:cNvPr>
            <p:cNvSpPr txBox="1"/>
            <p:nvPr/>
          </p:nvSpPr>
          <p:spPr>
            <a:xfrm>
              <a:off x="908522" y="3984953"/>
              <a:ext cx="1123628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2800" dirty="0">
                  <a:solidFill>
                    <a:srgbClr val="0D50AB"/>
                  </a:solidFill>
                </a:rPr>
                <a:t>Testdaten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7F72D60-A180-7574-FC4A-C7A1B9F1A877}"/>
                </a:ext>
              </a:extLst>
            </p:cNvPr>
            <p:cNvSpPr/>
            <p:nvPr/>
          </p:nvSpPr>
          <p:spPr>
            <a:xfrm>
              <a:off x="0" y="2479769"/>
              <a:ext cx="12192000" cy="120609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7A98269-C550-FDBE-52BD-0404A5F99747}"/>
                </a:ext>
              </a:extLst>
            </p:cNvPr>
            <p:cNvSpPr txBox="1"/>
            <p:nvPr/>
          </p:nvSpPr>
          <p:spPr>
            <a:xfrm>
              <a:off x="1063308" y="2658547"/>
              <a:ext cx="1092671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4D74FF"/>
                  </a:solidFill>
                  <a:latin typeface="Consolas" panose="020B0609020204030204" pitchFamily="49" charset="0"/>
                </a:rPr>
                <a:t>“Introducing the Temperature Sensor Model T1000…” </a:t>
              </a: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39CB1739-265F-3691-9694-B79A7BF275A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colorTemperature colorTemp="3356"/>
                    </a14:imgEffect>
                    <a14:imgEffect>
                      <a14:saturation sat="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869" y="1411190"/>
            <a:ext cx="838200" cy="838200"/>
          </a:xfrm>
          <a:prstGeom prst="rect">
            <a:avLst/>
          </a:prstGeom>
          <a:solidFill>
            <a:srgbClr val="4D74FF"/>
          </a:solidFill>
          <a:ln w="28575">
            <a:solidFill>
              <a:srgbClr val="4D74FF"/>
            </a:solidFill>
          </a:ln>
        </p:spPr>
      </p:pic>
    </p:spTree>
    <p:extLst>
      <p:ext uri="{BB962C8B-B14F-4D97-AF65-F5344CB8AC3E}">
        <p14:creationId xmlns:p14="http://schemas.microsoft.com/office/powerpoint/2010/main" val="416175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1CA5E-616E-CDFB-3541-A7A13C4B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676" y="644851"/>
            <a:ext cx="2874484" cy="523105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Vorgehen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11EBA-C1E5-E877-49BF-CD13ACEB2C28}"/>
              </a:ext>
            </a:extLst>
          </p:cNvPr>
          <p:cNvSpPr txBox="1"/>
          <p:nvPr/>
        </p:nvSpPr>
        <p:spPr>
          <a:xfrm>
            <a:off x="947676" y="4508173"/>
            <a:ext cx="107333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dirty="0"/>
              <a:t>Reinigung von Texten, um die Qualität der Eingabedaten zu verbessern, bevor weitere Verarbeitungsschritte durchgeführt werden, z.B. durch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Entfernen von Stoppzeichen,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Entfernen überflüssiger Leerzeichen,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einheitliches Encoding,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...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69FEFDC-EA75-7CFD-EF70-C97ED4BC2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24.06.2024</a:t>
            </a:r>
            <a:endParaRPr lang="de-D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FC13E8A-E4CE-18C8-B3FD-97FFEA22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Ina Steinmetz</a:t>
            </a:r>
            <a:endParaRPr lang="de-DE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425E5E2-3EC2-C134-49AD-FFCCFCD3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2478FB-3DB1-96E3-38FD-C8CA32DB3130}"/>
              </a:ext>
            </a:extLst>
          </p:cNvPr>
          <p:cNvSpPr txBox="1"/>
          <p:nvPr/>
        </p:nvSpPr>
        <p:spPr>
          <a:xfrm>
            <a:off x="908522" y="3984953"/>
            <a:ext cx="112362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rgbClr val="0D50AB"/>
                </a:solidFill>
              </a:rPr>
              <a:t>Preprocessing (Vorverarbeitung)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F72D60-A180-7574-FC4A-C7A1B9F1A877}"/>
              </a:ext>
            </a:extLst>
          </p:cNvPr>
          <p:cNvSpPr/>
          <p:nvPr/>
        </p:nvSpPr>
        <p:spPr>
          <a:xfrm>
            <a:off x="0" y="2479769"/>
            <a:ext cx="12192000" cy="12060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A951D754-72B7-A600-81FC-5D54A9854646}"/>
              </a:ext>
            </a:extLst>
          </p:cNvPr>
          <p:cNvSpPr/>
          <p:nvPr/>
        </p:nvSpPr>
        <p:spPr>
          <a:xfrm>
            <a:off x="7362338" y="1401092"/>
            <a:ext cx="1721727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amed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ntity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ecognition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D0AFFAF-99D4-A31E-4A56-9F32837D2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19" y="1404849"/>
            <a:ext cx="838200" cy="838200"/>
          </a:xfrm>
          <a:prstGeom prst="rect">
            <a:avLst/>
          </a:prstGeom>
          <a:noFill/>
        </p:spPr>
      </p:pic>
      <p:sp>
        <p:nvSpPr>
          <p:cNvPr id="17" name="Arrow: Chevron 16">
            <a:extLst>
              <a:ext uri="{FF2B5EF4-FFF2-40B4-BE49-F238E27FC236}">
                <a16:creationId xmlns:a16="http://schemas.microsoft.com/office/drawing/2014/main" id="{73E28375-3A82-90EB-AF2A-EAB75C52831C}"/>
              </a:ext>
            </a:extLst>
          </p:cNvPr>
          <p:cNvSpPr/>
          <p:nvPr/>
        </p:nvSpPr>
        <p:spPr>
          <a:xfrm>
            <a:off x="965805" y="1399227"/>
            <a:ext cx="1933176" cy="843823"/>
          </a:xfrm>
          <a:prstGeom prst="chevron">
            <a:avLst>
              <a:gd name="adj" fmla="val 25194"/>
            </a:avLst>
          </a:prstGeom>
          <a:solidFill>
            <a:srgbClr val="4D74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Preprocessing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5CE3C4C0-28C6-3316-EAC9-FDE4C44CB176}"/>
              </a:ext>
            </a:extLst>
          </p:cNvPr>
          <p:cNvSpPr/>
          <p:nvPr/>
        </p:nvSpPr>
        <p:spPr>
          <a:xfrm>
            <a:off x="2833571" y="1399226"/>
            <a:ext cx="1579428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Tokenizing</a:t>
            </a:r>
          </a:p>
        </p:txBody>
      </p:sp>
      <p:sp>
        <p:nvSpPr>
          <p:cNvPr id="34" name="Arrow: Chevron 33">
            <a:extLst>
              <a:ext uri="{FF2B5EF4-FFF2-40B4-BE49-F238E27FC236}">
                <a16:creationId xmlns:a16="http://schemas.microsoft.com/office/drawing/2014/main" id="{4F08D6E3-FFF6-A5DD-7518-3C186BF6D15B}"/>
              </a:ext>
            </a:extLst>
          </p:cNvPr>
          <p:cNvSpPr/>
          <p:nvPr/>
        </p:nvSpPr>
        <p:spPr>
          <a:xfrm>
            <a:off x="9017164" y="1398334"/>
            <a:ext cx="2207274" cy="845606"/>
          </a:xfrm>
          <a:prstGeom prst="chevron">
            <a:avLst>
              <a:gd name="adj" fmla="val 25194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Applying Dependency Rules and Regex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658A4C44-DAA9-2370-B9BB-18DC8ACE3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4438" y="1404849"/>
            <a:ext cx="844541" cy="844541"/>
          </a:xfrm>
          <a:prstGeom prst="rect">
            <a:avLst/>
          </a:prstGeom>
        </p:spPr>
      </p:pic>
      <p:sp>
        <p:nvSpPr>
          <p:cNvPr id="7" name="Arrow: Chevron 6">
            <a:extLst>
              <a:ext uri="{FF2B5EF4-FFF2-40B4-BE49-F238E27FC236}">
                <a16:creationId xmlns:a16="http://schemas.microsoft.com/office/drawing/2014/main" id="{284375CD-B897-8586-5FA6-9BD6E471BC91}"/>
              </a:ext>
            </a:extLst>
          </p:cNvPr>
          <p:cNvSpPr/>
          <p:nvPr/>
        </p:nvSpPr>
        <p:spPr>
          <a:xfrm>
            <a:off x="4305788" y="1397442"/>
            <a:ext cx="1467131" cy="843823"/>
          </a:xfrm>
          <a:prstGeom prst="chevron">
            <a:avLst>
              <a:gd name="adj" fmla="val 25194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POS-Tagging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94BF4A5D-B228-DF55-2B36-3E4B8BAA425D}"/>
              </a:ext>
            </a:extLst>
          </p:cNvPr>
          <p:cNvSpPr/>
          <p:nvPr/>
        </p:nvSpPr>
        <p:spPr>
          <a:xfrm>
            <a:off x="5673163" y="1395658"/>
            <a:ext cx="1760418" cy="843823"/>
          </a:xfrm>
          <a:prstGeom prst="chevron">
            <a:avLst>
              <a:gd name="adj" fmla="val 251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de-DE" altLang="de-DE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Dependency Parsing</a:t>
            </a:r>
            <a:endParaRPr lang="de-DE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A98269-C550-FDBE-52BD-0404A5F99747}"/>
              </a:ext>
            </a:extLst>
          </p:cNvPr>
          <p:cNvSpPr txBox="1"/>
          <p:nvPr/>
        </p:nvSpPr>
        <p:spPr>
          <a:xfrm>
            <a:off x="1063308" y="2658547"/>
            <a:ext cx="10926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4D74FF"/>
                </a:solidFill>
                <a:latin typeface="Consolas" panose="020B0609020204030204" pitchFamily="49" charset="0"/>
              </a:rPr>
              <a:t>“Introducing the Temperature Sensor Model T1000…” </a:t>
            </a:r>
          </a:p>
        </p:txBody>
      </p:sp>
    </p:spTree>
    <p:extLst>
      <p:ext uri="{BB962C8B-B14F-4D97-AF65-F5344CB8AC3E}">
        <p14:creationId xmlns:p14="http://schemas.microsoft.com/office/powerpoint/2010/main" val="4147626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1355</Words>
  <Application>Microsoft Office PowerPoint</Application>
  <PresentationFormat>Widescreen</PresentationFormat>
  <Paragraphs>230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Aptos</vt:lpstr>
      <vt:lpstr>Aptos Display</vt:lpstr>
      <vt:lpstr>Arial</vt:lpstr>
      <vt:lpstr>Consolas</vt:lpstr>
      <vt:lpstr>Wingdings</vt:lpstr>
      <vt:lpstr>Office Theme</vt:lpstr>
      <vt:lpstr>Extrahieren von Informationen aus semi-strukturiertem Text  mit Hilfe von SpaCY</vt:lpstr>
      <vt:lpstr>Übersicht</vt:lpstr>
      <vt:lpstr>Über mich</vt:lpstr>
      <vt:lpstr>Problemstellung</vt:lpstr>
      <vt:lpstr>Extraktion von Produktspezifikationen – Beispiel 1</vt:lpstr>
      <vt:lpstr>Extraktion von Produktspezifikationen – Beispiel 2</vt:lpstr>
      <vt:lpstr>Herausforderungen</vt:lpstr>
      <vt:lpstr>Vorgehen</vt:lpstr>
      <vt:lpstr>Vorgehen</vt:lpstr>
      <vt:lpstr>Vorgehen</vt:lpstr>
      <vt:lpstr>Vorgehen</vt:lpstr>
      <vt:lpstr>Vorgehen</vt:lpstr>
      <vt:lpstr>Vorgehen</vt:lpstr>
      <vt:lpstr>Vorgehen</vt:lpstr>
      <vt:lpstr>Vorgehen</vt:lpstr>
      <vt:lpstr>Demo</vt:lpstr>
      <vt:lpstr>Weitere Schritte</vt:lpstr>
      <vt:lpstr>Diskussion</vt:lpstr>
      <vt:lpstr>Link zu Code und 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Ina Steinmetz</dc:creator>
  <cp:lastModifiedBy>Ina Steinmetz</cp:lastModifiedBy>
  <cp:revision>64</cp:revision>
  <dcterms:created xsi:type="dcterms:W3CDTF">2024-06-17T06:14:18Z</dcterms:created>
  <dcterms:modified xsi:type="dcterms:W3CDTF">2024-06-24T06:33:06Z</dcterms:modified>
</cp:coreProperties>
</file>